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8" r:id="rId2"/>
    <p:sldId id="279" r:id="rId3"/>
    <p:sldId id="280" r:id="rId4"/>
    <p:sldId id="281" r:id="rId5"/>
    <p:sldId id="284" r:id="rId6"/>
    <p:sldId id="282" r:id="rId7"/>
    <p:sldId id="285" r:id="rId8"/>
    <p:sldId id="277" r:id="rId9"/>
    <p:sldId id="259" r:id="rId10"/>
    <p:sldId id="260" r:id="rId11"/>
    <p:sldId id="261" r:id="rId12"/>
    <p:sldId id="262" r:id="rId13"/>
    <p:sldId id="286" r:id="rId14"/>
    <p:sldId id="264" r:id="rId15"/>
    <p:sldId id="287" r:id="rId16"/>
    <p:sldId id="288" r:id="rId17"/>
    <p:sldId id="289" r:id="rId18"/>
    <p:sldId id="291" r:id="rId19"/>
    <p:sldId id="283" r:id="rId20"/>
    <p:sldId id="292" r:id="rId21"/>
    <p:sldId id="293" r:id="rId22"/>
    <p:sldId id="294" r:id="rId23"/>
    <p:sldId id="295" r:id="rId24"/>
    <p:sldId id="299" r:id="rId25"/>
    <p:sldId id="296" r:id="rId26"/>
    <p:sldId id="297" r:id="rId27"/>
    <p:sldId id="298" r:id="rId28"/>
    <p:sldId id="271" r:id="rId29"/>
    <p:sldId id="272" r:id="rId30"/>
    <p:sldId id="273" r:id="rId31"/>
    <p:sldId id="274" r:id="rId32"/>
    <p:sldId id="275" r:id="rId33"/>
    <p:sldId id="276" r:id="rId34"/>
    <p:sldId id="300" r:id="rId35"/>
  </p:sldIdLst>
  <p:sldSz cx="9144000" cy="6858000" type="screen4x3"/>
  <p:notesSz cx="6781800" cy="9926638"/>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008000"/>
    <a:srgbClr val="FF99FF"/>
    <a:srgbClr val="CC6600"/>
    <a:srgbClr val="00CC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6C1CB297-2850-4D34-8C8D-DE628133A727}" type="datetimeFigureOut">
              <a:rPr lang="el-GR" smtClean="0"/>
              <a:t>10/3/2015</a:t>
            </a:fld>
            <a:endParaRPr lang="el-GR"/>
          </a:p>
        </p:txBody>
      </p:sp>
      <p:sp>
        <p:nvSpPr>
          <p:cNvPr id="4" name="Θέση υποσέλιδου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AEAA685D-BC5E-44E1-8E7C-CB8789E91F70}" type="slidenum">
              <a:rPr lang="el-GR" smtClean="0"/>
              <a:t>‹#›</a:t>
            </a:fld>
            <a:endParaRPr lang="el-GR"/>
          </a:p>
        </p:txBody>
      </p:sp>
    </p:spTree>
    <p:extLst>
      <p:ext uri="{BB962C8B-B14F-4D97-AF65-F5344CB8AC3E}">
        <p14:creationId xmlns:p14="http://schemas.microsoft.com/office/powerpoint/2010/main" val="3200419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6191750-5EED-4A92-8EFC-917DB9254C9D}"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8AD02D-0742-4458-B547-68E84CBAE95F}"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39FEBBB-F50C-4F1B-83F1-D936F76615B6}"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0DBA122-1485-4727-A558-11C4BC6A40D9}"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D5E12F7-F11F-4B46-9712-1F72098A162F}"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06CAEF1-8B6D-496B-8A64-AC4C2C3B5FD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9F14A80-592B-4B11-BFF1-D7A534CA71EA}"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6F49ADF-7BEB-47EA-998B-8C2BB7D73C41}"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320FF9F-108E-47F5-BE3A-E587BA7EEA7E}"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035461E-3A34-4CF9-AF55-F0ED619F9DD6}"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6F375FF-DAEB-4D97-A1CB-AB68C1CB90F8}"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732D797-A16E-4D34-8288-08B5FDF1C7B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www.turkishpress.com/i-i/SGE.FSI48.280105172850.photo00.quicklook.default-245x163.jpg" TargetMode="External"/><Relationship Id="rId2" Type="http://schemas.openxmlformats.org/officeDocument/2006/relationships/hyperlink" Target="http://www.lasprovincias.es/valencia/pg050726/prensa/fotos/200507/24/5624385.jpg"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lamolina.edu.pe/eventos/zootecnia/crianza_vacas_lecheras/default_files/image002.jpg" TargetMode="External"/><Relationship Id="rId4" Type="http://schemas.openxmlformats.org/officeDocument/2006/relationships/image" Target="../media/image11.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4.pn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screening.pp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Microsoft_Word_97_-_2003_Document1.doc"/></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p:cNvSpPr txBox="1">
            <a:spLocks noChangeArrowheads="1"/>
          </p:cNvSpPr>
          <p:nvPr/>
        </p:nvSpPr>
        <p:spPr bwMode="auto">
          <a:xfrm>
            <a:off x="1403350" y="765175"/>
            <a:ext cx="6705600" cy="923330"/>
          </a:xfrm>
          <a:prstGeom prst="rect">
            <a:avLst/>
          </a:prstGeom>
          <a:noFill/>
          <a:ln w="9525">
            <a:noFill/>
            <a:miter lim="800000"/>
            <a:headEnd/>
            <a:tailEnd/>
          </a:ln>
        </p:spPr>
        <p:txBody>
          <a:bodyPr>
            <a:spAutoFit/>
          </a:bodyPr>
          <a:lstStyle/>
          <a:p>
            <a:pPr algn="ctr" eaLnBrk="0" hangingPunct="0">
              <a:spcBef>
                <a:spcPct val="50000"/>
              </a:spcBef>
            </a:pPr>
            <a:r>
              <a:rPr lang="es-ES_tradnl" sz="5400" b="1" dirty="0" smtClean="0">
                <a:solidFill>
                  <a:srgbClr val="008000"/>
                </a:solidFill>
              </a:rPr>
              <a:t>BOVIESTIMUL</a:t>
            </a:r>
            <a:endParaRPr lang="es-ES_tradnl" sz="5400" b="1" dirty="0">
              <a:solidFill>
                <a:srgbClr val="008000"/>
              </a:solidFill>
            </a:endParaRPr>
          </a:p>
        </p:txBody>
      </p:sp>
      <p:pic>
        <p:nvPicPr>
          <p:cNvPr id="13314" name="Picture 7" descr="Boviestimul bodegó foto peque"/>
          <p:cNvPicPr>
            <a:picLocks noChangeAspect="1" noChangeArrowheads="1"/>
          </p:cNvPicPr>
          <p:nvPr/>
        </p:nvPicPr>
        <p:blipFill>
          <a:blip r:embed="rId2" cstate="print"/>
          <a:srcRect/>
          <a:stretch>
            <a:fillRect/>
          </a:stretch>
        </p:blipFill>
        <p:spPr bwMode="auto">
          <a:xfrm>
            <a:off x="2360261" y="1844824"/>
            <a:ext cx="4537075" cy="4537075"/>
          </a:xfrm>
          <a:prstGeom prst="rect">
            <a:avLst/>
          </a:prstGeom>
          <a:noFill/>
          <a:ln w="9525">
            <a:noFill/>
            <a:miter lim="800000"/>
            <a:headEnd/>
            <a:tailEnd/>
          </a:ln>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524" y="5229200"/>
            <a:ext cx="19526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714375" y="1142984"/>
            <a:ext cx="8105775" cy="4832092"/>
          </a:xfrm>
          <a:prstGeom prst="rect">
            <a:avLst/>
          </a:prstGeom>
          <a:noFill/>
          <a:ln w="28575">
            <a:noFill/>
            <a:miter lim="800000"/>
            <a:headEnd/>
            <a:tailEnd/>
          </a:ln>
        </p:spPr>
        <p:txBody>
          <a:bodyPr wrap="square">
            <a:spAutoFit/>
          </a:bodyPr>
          <a:lstStyle/>
          <a:p>
            <a:pPr eaLnBrk="0" hangingPunct="0"/>
            <a:r>
              <a:rPr lang="el-GR" sz="2200" b="1" dirty="0" smtClean="0">
                <a:solidFill>
                  <a:srgbClr val="004C82"/>
                </a:solidFill>
                <a:latin typeface="Humnst777 BT"/>
              </a:rPr>
              <a:t>Είδη Ζώων-στόχοι</a:t>
            </a:r>
            <a:r>
              <a:rPr lang="es-ES" sz="2200" b="1" dirty="0" smtClean="0">
                <a:latin typeface="Humnst777 BT"/>
              </a:rPr>
              <a:t>:</a:t>
            </a:r>
            <a:r>
              <a:rPr lang="es-ES" sz="2200" dirty="0" smtClean="0">
                <a:latin typeface="Humnst777 BT"/>
              </a:rPr>
              <a:t> </a:t>
            </a:r>
            <a:endParaRPr lang="es-ES" sz="2200" dirty="0">
              <a:latin typeface="Humnst777 BT"/>
            </a:endParaRPr>
          </a:p>
          <a:p>
            <a:pPr eaLnBrk="0" hangingPunct="0"/>
            <a:r>
              <a:rPr lang="el-GR" sz="2200" dirty="0" smtClean="0">
                <a:latin typeface="Humnst777 BT"/>
              </a:rPr>
              <a:t>Γαλακτοπαραγωγές αγελάδες και βοοειδή</a:t>
            </a:r>
            <a:r>
              <a:rPr lang="es-ES" sz="2200" dirty="0" smtClean="0">
                <a:latin typeface="Humnst777 BT"/>
              </a:rPr>
              <a:t>.</a:t>
            </a:r>
            <a:endParaRPr lang="es-ES" sz="2200" dirty="0">
              <a:latin typeface="Humnst777 BT"/>
            </a:endParaRPr>
          </a:p>
          <a:p>
            <a:pPr eaLnBrk="0" hangingPunct="0"/>
            <a:r>
              <a:rPr lang="el-GR" sz="2200" dirty="0" smtClean="0">
                <a:latin typeface="Humnst777 BT"/>
              </a:rPr>
              <a:t>Πρόβατα και αίγες</a:t>
            </a:r>
            <a:endParaRPr lang="es-ES" sz="2200" b="1" dirty="0">
              <a:latin typeface="Humnst777 BT"/>
            </a:endParaRPr>
          </a:p>
          <a:p>
            <a:pPr eaLnBrk="0" hangingPunct="0"/>
            <a:r>
              <a:rPr lang="el-GR" sz="2200" b="1" dirty="0" smtClean="0">
                <a:solidFill>
                  <a:srgbClr val="004C82"/>
                </a:solidFill>
                <a:latin typeface="Humnst777 BT"/>
              </a:rPr>
              <a:t>Δοσολογία και τρόπος χορήγησης</a:t>
            </a:r>
            <a:r>
              <a:rPr lang="es-ES" sz="2200" b="1" dirty="0" smtClean="0">
                <a:solidFill>
                  <a:srgbClr val="004C82"/>
                </a:solidFill>
                <a:latin typeface="Humnst777 BT"/>
              </a:rPr>
              <a:t>:</a:t>
            </a:r>
            <a:endParaRPr lang="es-ES" sz="2200" dirty="0">
              <a:latin typeface="Humnst777 BT"/>
            </a:endParaRPr>
          </a:p>
          <a:p>
            <a:pPr eaLnBrk="0" hangingPunct="0"/>
            <a:r>
              <a:rPr lang="el-GR" sz="2200" dirty="0" smtClean="0">
                <a:solidFill>
                  <a:srgbClr val="FF0000"/>
                </a:solidFill>
                <a:latin typeface="Humnst777 BT"/>
              </a:rPr>
              <a:t>Η προσωπική εμπειρία αποτελεί τον καλύτερο σύμβουλο για τον υπολογισμό της ιδανικής δοσολογίας</a:t>
            </a:r>
            <a:endParaRPr lang="es-ES_tradnl" sz="2200" u="sng" dirty="0" smtClean="0">
              <a:latin typeface="Humnst777 BT"/>
            </a:endParaRPr>
          </a:p>
          <a:p>
            <a:pPr eaLnBrk="0" hangingPunct="0"/>
            <a:endParaRPr lang="el-GR" sz="2200" u="sng" dirty="0" smtClean="0">
              <a:latin typeface="Humnst777 BT"/>
            </a:endParaRPr>
          </a:p>
          <a:p>
            <a:pPr eaLnBrk="0" hangingPunct="0"/>
            <a:r>
              <a:rPr lang="el-GR" sz="2200" u="sng" dirty="0" smtClean="0">
                <a:latin typeface="Humnst777 BT"/>
              </a:rPr>
              <a:t>Οδηγίες χρήσης</a:t>
            </a:r>
            <a:r>
              <a:rPr lang="es-ES_tradnl" sz="2200" u="sng" dirty="0" smtClean="0">
                <a:latin typeface="Humnst777 BT"/>
              </a:rPr>
              <a:t>:</a:t>
            </a:r>
            <a:endParaRPr lang="es-ES" sz="2200" u="sng" dirty="0" smtClean="0">
              <a:latin typeface="Humnst777 BT"/>
            </a:endParaRPr>
          </a:p>
          <a:p>
            <a:pPr eaLnBrk="0" hangingPunct="0"/>
            <a:r>
              <a:rPr lang="el-GR" sz="2200" u="sng" dirty="0" smtClean="0">
                <a:latin typeface="Humnst777 BT"/>
              </a:rPr>
              <a:t>Βοοειδή</a:t>
            </a:r>
            <a:r>
              <a:rPr lang="es-ES" sz="2200" u="sng" dirty="0" smtClean="0">
                <a:latin typeface="Humnst777 BT"/>
              </a:rPr>
              <a:t>:</a:t>
            </a:r>
            <a:r>
              <a:rPr lang="es-ES" sz="2200" dirty="0" smtClean="0">
                <a:latin typeface="Humnst777 BT"/>
              </a:rPr>
              <a:t> </a:t>
            </a:r>
            <a:endParaRPr lang="es-ES" sz="2200" dirty="0">
              <a:latin typeface="Humnst777 BT"/>
            </a:endParaRPr>
          </a:p>
          <a:p>
            <a:pPr eaLnBrk="0" hangingPunct="0">
              <a:buFontTx/>
              <a:buChar char="•"/>
            </a:pPr>
            <a:r>
              <a:rPr lang="es-ES" sz="2200" dirty="0">
                <a:latin typeface="Humnst777 BT"/>
              </a:rPr>
              <a:t> </a:t>
            </a:r>
            <a:r>
              <a:rPr lang="el-GR" sz="2200" dirty="0" smtClean="0">
                <a:latin typeface="Humnst777 BT"/>
              </a:rPr>
              <a:t>Ατομική θεραπεία</a:t>
            </a:r>
            <a:r>
              <a:rPr lang="es-ES" sz="2200" dirty="0" smtClean="0">
                <a:latin typeface="Humnst777 BT"/>
              </a:rPr>
              <a:t>: </a:t>
            </a:r>
            <a:r>
              <a:rPr lang="es-ES" sz="2200" dirty="0">
                <a:latin typeface="Humnst777 BT"/>
              </a:rPr>
              <a:t>25-50 g/12 </a:t>
            </a:r>
            <a:r>
              <a:rPr lang="el-GR" sz="2200" dirty="0" smtClean="0">
                <a:latin typeface="Humnst777 BT"/>
              </a:rPr>
              <a:t>ώρες</a:t>
            </a:r>
            <a:r>
              <a:rPr lang="es-ES" sz="2200" dirty="0" smtClean="0">
                <a:latin typeface="Humnst777 BT"/>
              </a:rPr>
              <a:t>, </a:t>
            </a:r>
            <a:r>
              <a:rPr lang="el-GR" sz="2200" dirty="0" smtClean="0">
                <a:latin typeface="Humnst777 BT"/>
              </a:rPr>
              <a:t>επί</a:t>
            </a:r>
            <a:r>
              <a:rPr lang="es-ES" sz="2200" dirty="0" smtClean="0">
                <a:latin typeface="Humnst777 BT"/>
              </a:rPr>
              <a:t> </a:t>
            </a:r>
            <a:r>
              <a:rPr lang="es-ES" sz="2200" dirty="0">
                <a:latin typeface="Humnst777 BT"/>
              </a:rPr>
              <a:t>10-15 </a:t>
            </a:r>
            <a:r>
              <a:rPr lang="el-GR" sz="2200" dirty="0" smtClean="0">
                <a:latin typeface="Humnst777 BT"/>
              </a:rPr>
              <a:t>ημέρες</a:t>
            </a:r>
            <a:endParaRPr lang="es-ES" sz="2200" dirty="0">
              <a:latin typeface="Humnst777 BT"/>
            </a:endParaRPr>
          </a:p>
          <a:p>
            <a:pPr eaLnBrk="0" hangingPunct="0">
              <a:buFontTx/>
              <a:buChar char="•"/>
            </a:pPr>
            <a:endParaRPr lang="es-ES" sz="2200" dirty="0">
              <a:latin typeface="Humnst777 BT"/>
            </a:endParaRPr>
          </a:p>
          <a:p>
            <a:pPr eaLnBrk="0" hangingPunct="0">
              <a:buFontTx/>
              <a:buChar char="•"/>
            </a:pPr>
            <a:r>
              <a:rPr lang="es-ES" sz="2200" dirty="0">
                <a:latin typeface="Humnst777 BT"/>
              </a:rPr>
              <a:t> </a:t>
            </a:r>
            <a:r>
              <a:rPr lang="el-GR" sz="2200" dirty="0" smtClean="0">
                <a:latin typeface="Humnst777 BT"/>
              </a:rPr>
              <a:t>Ομαδική θεραπεία</a:t>
            </a:r>
            <a:r>
              <a:rPr lang="es-ES" sz="2200" dirty="0" smtClean="0">
                <a:latin typeface="Humnst777 BT"/>
              </a:rPr>
              <a:t>: </a:t>
            </a:r>
            <a:r>
              <a:rPr lang="es-ES" sz="2200" dirty="0">
                <a:latin typeface="Humnst777 BT"/>
              </a:rPr>
              <a:t>3 Kg </a:t>
            </a:r>
            <a:r>
              <a:rPr lang="el-GR" sz="2200" dirty="0" smtClean="0">
                <a:latin typeface="Humnst777 BT"/>
              </a:rPr>
              <a:t>προϊόντος/τόνο</a:t>
            </a:r>
            <a:r>
              <a:rPr lang="es-ES" sz="2200" dirty="0" smtClean="0">
                <a:latin typeface="Humnst777 BT"/>
              </a:rPr>
              <a:t> </a:t>
            </a:r>
            <a:r>
              <a:rPr lang="el-GR" sz="2200" dirty="0" smtClean="0">
                <a:latin typeface="Humnst777 BT"/>
              </a:rPr>
              <a:t>τροφής</a:t>
            </a:r>
            <a:endParaRPr lang="es-ES" sz="2200" dirty="0">
              <a:latin typeface="Humnst777 BT"/>
            </a:endParaRPr>
          </a:p>
          <a:p>
            <a:pPr eaLnBrk="0" hangingPunct="0">
              <a:buFontTx/>
              <a:buChar char="•"/>
            </a:pPr>
            <a:endParaRPr lang="es-ES" sz="2200" dirty="0">
              <a:latin typeface="Humnst777 BT"/>
            </a:endParaRPr>
          </a:p>
          <a:p>
            <a:pPr eaLnBrk="0" hangingPunct="0"/>
            <a:r>
              <a:rPr lang="el-GR" sz="2200" u="sng" dirty="0" smtClean="0">
                <a:latin typeface="Humnst777 BT"/>
              </a:rPr>
              <a:t>Αιγοπρόβατα</a:t>
            </a:r>
            <a:r>
              <a:rPr lang="es-ES" sz="2200" dirty="0" smtClean="0">
                <a:latin typeface="Humnst777 BT"/>
              </a:rPr>
              <a:t>: </a:t>
            </a:r>
            <a:r>
              <a:rPr lang="es-ES" sz="2200" dirty="0">
                <a:latin typeface="Humnst777 BT"/>
              </a:rPr>
              <a:t>30 </a:t>
            </a:r>
            <a:r>
              <a:rPr lang="es-ES" sz="2200" dirty="0" smtClean="0">
                <a:latin typeface="Humnst777 BT"/>
              </a:rPr>
              <a:t>g/</a:t>
            </a:r>
            <a:r>
              <a:rPr lang="el-GR" sz="2200" dirty="0" smtClean="0">
                <a:latin typeface="Humnst777 BT"/>
              </a:rPr>
              <a:t>ημέρα επί</a:t>
            </a:r>
            <a:r>
              <a:rPr lang="es-ES" sz="2200" dirty="0" smtClean="0">
                <a:latin typeface="Humnst777 BT"/>
              </a:rPr>
              <a:t> </a:t>
            </a:r>
            <a:r>
              <a:rPr lang="es-ES" sz="2200" dirty="0">
                <a:latin typeface="Humnst777 BT"/>
              </a:rPr>
              <a:t>10-15 </a:t>
            </a:r>
            <a:r>
              <a:rPr lang="el-GR" sz="2200" dirty="0" smtClean="0">
                <a:latin typeface="Humnst777 BT"/>
              </a:rPr>
              <a:t>ημέρες</a:t>
            </a:r>
            <a:endParaRPr lang="es-ES" sz="2200" dirty="0">
              <a:latin typeface="Humnst777 BT"/>
            </a:endParaRPr>
          </a:p>
        </p:txBody>
      </p:sp>
      <p:pic>
        <p:nvPicPr>
          <p:cNvPr id="36866" name="Picture 3" descr="5624385">
            <a:hlinkClick r:id="rId2"/>
          </p:cNvPr>
          <p:cNvPicPr>
            <a:picLocks noChangeAspect="1" noChangeArrowheads="1"/>
          </p:cNvPicPr>
          <p:nvPr/>
        </p:nvPicPr>
        <p:blipFill>
          <a:blip r:embed="rId3" cstate="print"/>
          <a:srcRect/>
          <a:stretch>
            <a:fillRect/>
          </a:stretch>
        </p:blipFill>
        <p:spPr bwMode="auto">
          <a:xfrm>
            <a:off x="7156955" y="5113064"/>
            <a:ext cx="1152525" cy="862012"/>
          </a:xfrm>
          <a:prstGeom prst="rect">
            <a:avLst/>
          </a:prstGeom>
          <a:noFill/>
          <a:ln w="9525">
            <a:noFill/>
            <a:miter lim="800000"/>
            <a:headEnd/>
            <a:tailEnd/>
          </a:ln>
        </p:spPr>
      </p:pic>
      <p:pic>
        <p:nvPicPr>
          <p:cNvPr id="36867" name="Picture 4" descr="_1480925_sheep300-734069"/>
          <p:cNvPicPr>
            <a:picLocks noChangeAspect="1" noChangeArrowheads="1"/>
          </p:cNvPicPr>
          <p:nvPr/>
        </p:nvPicPr>
        <p:blipFill>
          <a:blip r:embed="rId4" cstate="print"/>
          <a:srcRect/>
          <a:stretch>
            <a:fillRect/>
          </a:stretch>
        </p:blipFill>
        <p:spPr bwMode="auto">
          <a:xfrm>
            <a:off x="6709758" y="2828780"/>
            <a:ext cx="2076450" cy="1460500"/>
          </a:xfrm>
          <a:prstGeom prst="rect">
            <a:avLst/>
          </a:prstGeom>
          <a:noFill/>
          <a:ln w="9525">
            <a:noFill/>
            <a:miter lim="800000"/>
            <a:headEnd/>
            <a:tailEnd/>
          </a:ln>
        </p:spPr>
      </p:pic>
      <p:pic>
        <p:nvPicPr>
          <p:cNvPr id="36868" name="Picture 5" descr="image002">
            <a:hlinkClick r:id="rId5"/>
          </p:cNvPr>
          <p:cNvPicPr>
            <a:picLocks noChangeAspect="1" noChangeArrowheads="1"/>
          </p:cNvPicPr>
          <p:nvPr/>
        </p:nvPicPr>
        <p:blipFill>
          <a:blip r:embed="rId6" cstate="print"/>
          <a:srcRect/>
          <a:stretch>
            <a:fillRect/>
          </a:stretch>
        </p:blipFill>
        <p:spPr bwMode="auto">
          <a:xfrm>
            <a:off x="4073524" y="260648"/>
            <a:ext cx="1387475" cy="1008062"/>
          </a:xfrm>
          <a:prstGeom prst="rect">
            <a:avLst/>
          </a:prstGeom>
          <a:noFill/>
          <a:ln w="9525">
            <a:noFill/>
            <a:miter lim="800000"/>
            <a:headEnd/>
            <a:tailEnd/>
          </a:ln>
        </p:spPr>
      </p:pic>
      <p:pic>
        <p:nvPicPr>
          <p:cNvPr id="36869" name="Picture 6" descr="SGE">
            <a:hlinkClick r:id="rId7"/>
          </p:cNvPr>
          <p:cNvPicPr>
            <a:picLocks noChangeAspect="1" noChangeArrowheads="1"/>
          </p:cNvPicPr>
          <p:nvPr/>
        </p:nvPicPr>
        <p:blipFill>
          <a:blip r:embed="rId8" cstate="print"/>
          <a:srcRect/>
          <a:stretch>
            <a:fillRect/>
          </a:stretch>
        </p:blipFill>
        <p:spPr bwMode="auto">
          <a:xfrm>
            <a:off x="6121168" y="1858596"/>
            <a:ext cx="1000125" cy="657225"/>
          </a:xfrm>
          <a:prstGeom prst="rect">
            <a:avLst/>
          </a:prstGeom>
          <a:noFill/>
          <a:ln w="9525">
            <a:noFill/>
            <a:miter lim="800000"/>
            <a:headEnd/>
            <a:tailEnd/>
          </a:ln>
        </p:spPr>
      </p:pic>
      <p:sp>
        <p:nvSpPr>
          <p:cNvPr id="36870"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pic>
        <p:nvPicPr>
          <p:cNvPr id="36871" name="Picture 5" descr="Boviestimul 1kg foto peque"/>
          <p:cNvPicPr>
            <a:picLocks noChangeAspect="1" noChangeArrowheads="1"/>
          </p:cNvPicPr>
          <p:nvPr/>
        </p:nvPicPr>
        <p:blipFill>
          <a:blip r:embed="rId9" cstate="print"/>
          <a:srcRect/>
          <a:stretch>
            <a:fillRect/>
          </a:stretch>
        </p:blipFill>
        <p:spPr bwMode="auto">
          <a:xfrm>
            <a:off x="6148825" y="-99379"/>
            <a:ext cx="1979612"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
          <p:cNvGrpSpPr>
            <a:grpSpLocks/>
          </p:cNvGrpSpPr>
          <p:nvPr/>
        </p:nvGrpSpPr>
        <p:grpSpPr bwMode="auto">
          <a:xfrm>
            <a:off x="571500" y="1571625"/>
            <a:ext cx="7215188" cy="1635125"/>
            <a:chOff x="288" y="864"/>
            <a:chExt cx="5040" cy="1056"/>
          </a:xfrm>
          <a:solidFill>
            <a:srgbClr val="FF99FF"/>
          </a:solidFill>
        </p:grpSpPr>
        <p:sp>
          <p:nvSpPr>
            <p:cNvPr id="9219" name="Rectangle 3"/>
            <p:cNvSpPr>
              <a:spLocks noChangeArrowheads="1"/>
            </p:cNvSpPr>
            <p:nvPr/>
          </p:nvSpPr>
          <p:spPr bwMode="auto">
            <a:xfrm>
              <a:off x="288" y="864"/>
              <a:ext cx="5040" cy="1056"/>
            </a:xfrm>
            <a:prstGeom prst="rect">
              <a:avLst/>
            </a:prstGeom>
            <a:grpFill/>
            <a:ln w="12700" cap="sq">
              <a:noFill/>
              <a:miter lim="800000"/>
              <a:headEnd type="none" w="sm" len="sm"/>
              <a:tailEnd type="none" w="sm" len="sm"/>
            </a:ln>
            <a:effectLst/>
          </p:spPr>
          <p:txBody>
            <a:bodyPr wrap="none" anchor="ctr"/>
            <a:lstStyle/>
            <a:p>
              <a:pPr>
                <a:defRPr/>
              </a:pPr>
              <a:endParaRPr lang="es-ES">
                <a:cs typeface="+mn-cs"/>
              </a:endParaRPr>
            </a:p>
          </p:txBody>
        </p:sp>
        <p:graphicFrame>
          <p:nvGraphicFramePr>
            <p:cNvPr id="9220" name="Object 4"/>
            <p:cNvGraphicFramePr>
              <a:graphicFrameLocks noChangeAspect="1"/>
            </p:cNvGraphicFramePr>
            <p:nvPr/>
          </p:nvGraphicFramePr>
          <p:xfrm>
            <a:off x="338" y="1141"/>
            <a:ext cx="1098" cy="732"/>
          </p:xfrm>
          <a:graphic>
            <a:graphicData uri="http://schemas.openxmlformats.org/presentationml/2006/ole">
              <mc:AlternateContent xmlns:mc="http://schemas.openxmlformats.org/markup-compatibility/2006">
                <mc:Choice xmlns:v="urn:schemas-microsoft-com:vml" Requires="v">
                  <p:oleObj spid="_x0000_s9510" name="Photo Editor Photo" r:id="rId3" imgW="4048690" imgH="3238952" progId="">
                    <p:embed/>
                  </p:oleObj>
                </mc:Choice>
                <mc:Fallback>
                  <p:oleObj name="Photo Editor Photo" r:id="rId3" imgW="4048690" imgH="3238952" progId="">
                    <p:embed/>
                    <p:pic>
                      <p:nvPicPr>
                        <p:cNvPr id="0" name="Picture 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 y="1141"/>
                          <a:ext cx="1098" cy="732"/>
                        </a:xfrm>
                        <a:prstGeom prst="rect">
                          <a:avLst/>
                        </a:prstGeom>
                        <a:solidFill>
                          <a:srgbClr val="00CCFF">
                            <a:alpha val="50195"/>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5"/>
            <p:cNvSpPr>
              <a:spLocks noChangeArrowheads="1"/>
            </p:cNvSpPr>
            <p:nvPr/>
          </p:nvSpPr>
          <p:spPr bwMode="auto">
            <a:xfrm>
              <a:off x="388" y="910"/>
              <a:ext cx="1008" cy="239"/>
            </a:xfrm>
            <a:prstGeom prst="rect">
              <a:avLst/>
            </a:prstGeom>
            <a:grpFill/>
            <a:ln w="12700" cap="sq">
              <a:noFill/>
              <a:miter lim="800000"/>
              <a:headEnd type="none" w="sm" len="sm"/>
              <a:tailEnd type="none" w="sm" len="sm"/>
            </a:ln>
            <a:effectLst/>
          </p:spPr>
          <p:txBody>
            <a:bodyPr>
              <a:spAutoFit/>
            </a:bodyPr>
            <a:lstStyle/>
            <a:p>
              <a:pPr algn="ctr" eaLnBrk="0" hangingPunct="0">
                <a:defRPr/>
              </a:pPr>
              <a:r>
                <a:rPr lang="el-GR" b="1" dirty="0" smtClean="0">
                  <a:latin typeface="Tahoma" pitchFamily="34" charset="0"/>
                  <a:cs typeface="+mn-cs"/>
                </a:rPr>
                <a:t>ΜΟΣΧΟΙ</a:t>
              </a:r>
              <a:endParaRPr lang="es-ES" b="1" dirty="0">
                <a:latin typeface="Tahoma" pitchFamily="34" charset="0"/>
                <a:cs typeface="+mn-cs"/>
              </a:endParaRPr>
            </a:p>
          </p:txBody>
        </p:sp>
        <p:sp>
          <p:nvSpPr>
            <p:cNvPr id="9222" name="Rectangle 6"/>
            <p:cNvSpPr>
              <a:spLocks noChangeArrowheads="1"/>
            </p:cNvSpPr>
            <p:nvPr/>
          </p:nvSpPr>
          <p:spPr bwMode="auto">
            <a:xfrm>
              <a:off x="1728" y="1104"/>
              <a:ext cx="3504" cy="338"/>
            </a:xfrm>
            <a:prstGeom prst="rect">
              <a:avLst/>
            </a:prstGeom>
            <a:grpFill/>
            <a:ln w="12700" cap="sq">
              <a:noFill/>
              <a:miter lim="800000"/>
              <a:headEnd type="none" w="sm" len="sm"/>
              <a:tailEnd type="none" w="sm" len="sm"/>
            </a:ln>
            <a:effectLst/>
          </p:spPr>
          <p:txBody>
            <a:bodyPr>
              <a:spAutoFit/>
            </a:bodyPr>
            <a:lstStyle/>
            <a:p>
              <a:pPr algn="just">
                <a:defRPr/>
              </a:pPr>
              <a:r>
                <a:rPr lang="el-GR" sz="1400" b="1" dirty="0" smtClean="0">
                  <a:solidFill>
                    <a:schemeClr val="bg1"/>
                  </a:solidFill>
                  <a:latin typeface="Tahoma" pitchFamily="34" charset="0"/>
                  <a:cs typeface="+mn-cs"/>
                </a:rPr>
                <a:t>Μετά την ανάπτυξη των διαφόρων μικροοργανισμών στην Μ.Κ.</a:t>
              </a:r>
              <a:r>
                <a:rPr lang="en-US" sz="1400" b="1" dirty="0" smtClean="0">
                  <a:solidFill>
                    <a:schemeClr val="bg1"/>
                  </a:solidFill>
                  <a:latin typeface="Tahoma" pitchFamily="34" charset="0"/>
                  <a:cs typeface="+mn-cs"/>
                </a:rPr>
                <a:t> </a:t>
              </a:r>
              <a:endParaRPr lang="en-US" sz="1400" b="1" dirty="0">
                <a:solidFill>
                  <a:schemeClr val="bg1"/>
                </a:solidFill>
                <a:latin typeface="Tahoma" pitchFamily="34" charset="0"/>
                <a:cs typeface="+mn-cs"/>
              </a:endParaRPr>
            </a:p>
          </p:txBody>
        </p:sp>
        <p:sp>
          <p:nvSpPr>
            <p:cNvPr id="9223" name="Rectangle 7"/>
            <p:cNvSpPr>
              <a:spLocks noChangeArrowheads="1"/>
            </p:cNvSpPr>
            <p:nvPr/>
          </p:nvSpPr>
          <p:spPr bwMode="auto">
            <a:xfrm>
              <a:off x="1728" y="1488"/>
              <a:ext cx="2928" cy="199"/>
            </a:xfrm>
            <a:prstGeom prst="rect">
              <a:avLst/>
            </a:prstGeom>
            <a:grpFill/>
            <a:ln w="12700" cap="sq">
              <a:noFill/>
              <a:miter lim="800000"/>
              <a:headEnd type="none" w="sm" len="sm"/>
              <a:tailEnd type="none" w="sm" len="sm"/>
            </a:ln>
            <a:effectLst/>
          </p:spPr>
          <p:txBody>
            <a:bodyPr>
              <a:spAutoFit/>
            </a:bodyPr>
            <a:lstStyle/>
            <a:p>
              <a:pPr algn="just">
                <a:defRPr/>
              </a:pPr>
              <a:r>
                <a:rPr lang="en-US" sz="1400" b="1" dirty="0" smtClean="0">
                  <a:solidFill>
                    <a:schemeClr val="bg1"/>
                  </a:solidFill>
                  <a:latin typeface="Tahoma" pitchFamily="34" charset="0"/>
                  <a:cs typeface="+mn-cs"/>
                </a:rPr>
                <a:t>Stress</a:t>
              </a:r>
              <a:r>
                <a:rPr lang="el-GR" sz="1400" b="1" dirty="0" smtClean="0">
                  <a:solidFill>
                    <a:schemeClr val="bg1"/>
                  </a:solidFill>
                  <a:latin typeface="Tahoma" pitchFamily="34" charset="0"/>
                  <a:cs typeface="+mn-cs"/>
                </a:rPr>
                <a:t> πριν και μετά τον απογαλακτισμό</a:t>
              </a:r>
              <a:endParaRPr lang="en-US" sz="1400" b="1" dirty="0">
                <a:solidFill>
                  <a:schemeClr val="bg1"/>
                </a:solidFill>
                <a:latin typeface="Tahoma" pitchFamily="34" charset="0"/>
                <a:cs typeface="+mn-cs"/>
              </a:endParaRPr>
            </a:p>
          </p:txBody>
        </p:sp>
      </p:grpSp>
      <p:sp>
        <p:nvSpPr>
          <p:cNvPr id="9235" name="Rectangle 8"/>
          <p:cNvSpPr>
            <a:spLocks noChangeArrowheads="1"/>
          </p:cNvSpPr>
          <p:nvPr/>
        </p:nvSpPr>
        <p:spPr bwMode="auto">
          <a:xfrm>
            <a:off x="571500" y="3357563"/>
            <a:ext cx="7208838" cy="1592262"/>
          </a:xfrm>
          <a:prstGeom prst="rect">
            <a:avLst/>
          </a:prstGeom>
          <a:solidFill>
            <a:srgbClr val="FFC000"/>
          </a:solidFill>
          <a:ln w="12700" cap="sq">
            <a:noFill/>
            <a:miter lim="800000"/>
            <a:headEnd type="none" w="sm" len="sm"/>
            <a:tailEnd type="none" w="sm" len="sm"/>
          </a:ln>
        </p:spPr>
        <p:txBody>
          <a:bodyPr wrap="none" anchor="ctr"/>
          <a:lstStyle/>
          <a:p>
            <a:endParaRPr lang="en-US"/>
          </a:p>
        </p:txBody>
      </p:sp>
      <p:sp>
        <p:nvSpPr>
          <p:cNvPr id="9225" name="Rectangle 9"/>
          <p:cNvSpPr>
            <a:spLocks noChangeArrowheads="1"/>
          </p:cNvSpPr>
          <p:nvPr/>
        </p:nvSpPr>
        <p:spPr bwMode="auto">
          <a:xfrm>
            <a:off x="2462213" y="4114800"/>
            <a:ext cx="5556250" cy="523220"/>
          </a:xfrm>
          <a:prstGeom prst="rect">
            <a:avLst/>
          </a:prstGeom>
          <a:noFill/>
          <a:ln w="12700" cap="sq">
            <a:noFill/>
            <a:miter lim="800000"/>
            <a:headEnd type="none" w="sm" len="sm"/>
            <a:tailEnd type="none" w="sm" len="sm"/>
          </a:ln>
        </p:spPr>
        <p:txBody>
          <a:bodyPr>
            <a:spAutoFit/>
          </a:bodyPr>
          <a:lstStyle/>
          <a:p>
            <a:pPr algn="just"/>
            <a:r>
              <a:rPr lang="el-GR" sz="1400" b="1" dirty="0" smtClean="0">
                <a:solidFill>
                  <a:schemeClr val="bg1"/>
                </a:solidFill>
                <a:latin typeface="Tahoma" pitchFamily="34" charset="0"/>
              </a:rPr>
              <a:t>Κατά τη διάρκεια των πρώτων μηνών της γαλακτοπαραγωγής</a:t>
            </a:r>
            <a:endParaRPr lang="en-US" sz="1400" b="1" dirty="0">
              <a:solidFill>
                <a:schemeClr val="bg1"/>
              </a:solidFill>
              <a:latin typeface="Tahoma" pitchFamily="34" charset="0"/>
            </a:endParaRPr>
          </a:p>
        </p:txBody>
      </p:sp>
      <p:graphicFrame>
        <p:nvGraphicFramePr>
          <p:cNvPr id="9226" name="Object 10"/>
          <p:cNvGraphicFramePr>
            <a:graphicFrameLocks noChangeAspect="1"/>
          </p:cNvGraphicFramePr>
          <p:nvPr/>
        </p:nvGraphicFramePr>
        <p:xfrm>
          <a:off x="611188" y="3789363"/>
          <a:ext cx="1617662" cy="1066800"/>
        </p:xfrm>
        <a:graphic>
          <a:graphicData uri="http://schemas.openxmlformats.org/presentationml/2006/ole">
            <mc:AlternateContent xmlns:mc="http://schemas.openxmlformats.org/markup-compatibility/2006">
              <mc:Choice xmlns:v="urn:schemas-microsoft-com:vml" Requires="v">
                <p:oleObj spid="_x0000_s9511" name="Photo Editor Photo" r:id="rId5" imgW="8907118" imgH="5401429" progId="">
                  <p:embed/>
                </p:oleObj>
              </mc:Choice>
              <mc:Fallback>
                <p:oleObj name="Photo Editor Photo" r:id="rId5" imgW="8907118" imgH="5401429" progId="">
                  <p:embed/>
                  <p:pic>
                    <p:nvPicPr>
                      <p:cNvPr id="0" name="Picture 1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789363"/>
                        <a:ext cx="161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7" name="Rectangle 11"/>
          <p:cNvSpPr>
            <a:spLocks noChangeArrowheads="1"/>
          </p:cNvSpPr>
          <p:nvPr/>
        </p:nvSpPr>
        <p:spPr bwMode="auto">
          <a:xfrm>
            <a:off x="611188" y="3429000"/>
            <a:ext cx="1657350" cy="523220"/>
          </a:xfrm>
          <a:prstGeom prst="rect">
            <a:avLst/>
          </a:prstGeom>
          <a:solidFill>
            <a:schemeClr val="bg1"/>
          </a:solidFill>
          <a:ln w="12700" cap="sq">
            <a:noFill/>
            <a:miter lim="800000"/>
            <a:headEnd type="none" w="sm" len="sm"/>
            <a:tailEnd type="none" w="sm" len="sm"/>
          </a:ln>
        </p:spPr>
        <p:txBody>
          <a:bodyPr>
            <a:spAutoFit/>
          </a:bodyPr>
          <a:lstStyle/>
          <a:p>
            <a:pPr algn="ctr"/>
            <a:r>
              <a:rPr lang="el-GR" sz="1400" b="1" dirty="0" smtClean="0">
                <a:latin typeface="Tahoma" pitchFamily="34" charset="0"/>
              </a:rPr>
              <a:t>ΓΑΛΑΚΤΟΠΑΡΑΓΩΓΑ ΒΟΟΕΙΔΗ</a:t>
            </a:r>
            <a:endParaRPr lang="es-ES" sz="1400" b="1" dirty="0">
              <a:latin typeface="Tahoma" pitchFamily="34" charset="0"/>
            </a:endParaRPr>
          </a:p>
        </p:txBody>
      </p:sp>
      <p:sp>
        <p:nvSpPr>
          <p:cNvPr id="9228" name="Rectangle 12"/>
          <p:cNvSpPr>
            <a:spLocks noChangeArrowheads="1"/>
          </p:cNvSpPr>
          <p:nvPr/>
        </p:nvSpPr>
        <p:spPr bwMode="auto">
          <a:xfrm>
            <a:off x="2462213" y="3644900"/>
            <a:ext cx="5064125" cy="523220"/>
          </a:xfrm>
          <a:prstGeom prst="rect">
            <a:avLst/>
          </a:prstGeom>
          <a:noFill/>
          <a:ln w="12700" cap="sq">
            <a:noFill/>
            <a:miter lim="800000"/>
            <a:headEnd type="none" w="sm" len="sm"/>
            <a:tailEnd type="none" w="sm" len="sm"/>
          </a:ln>
        </p:spPr>
        <p:txBody>
          <a:bodyPr>
            <a:spAutoFit/>
          </a:bodyPr>
          <a:lstStyle/>
          <a:p>
            <a:pPr algn="just"/>
            <a:r>
              <a:rPr lang="el-GR" sz="1400" b="1" dirty="0" smtClean="0">
                <a:solidFill>
                  <a:schemeClr val="bg1"/>
                </a:solidFill>
                <a:latin typeface="Tahoma" pitchFamily="34" charset="0"/>
              </a:rPr>
              <a:t>Τροφή πλούσια σε συμπυκνωμένα δημητριακά (υψηλή περιεκτικότητα σε σάκχαρα)</a:t>
            </a:r>
            <a:endParaRPr lang="en-US" sz="1400" b="1" dirty="0">
              <a:solidFill>
                <a:schemeClr val="bg1"/>
              </a:solidFill>
              <a:latin typeface="Tahoma" pitchFamily="34" charset="0"/>
            </a:endParaRPr>
          </a:p>
        </p:txBody>
      </p:sp>
      <p:sp>
        <p:nvSpPr>
          <p:cNvPr id="9229" name="Rectangle 13"/>
          <p:cNvSpPr>
            <a:spLocks noChangeArrowheads="1"/>
          </p:cNvSpPr>
          <p:nvPr/>
        </p:nvSpPr>
        <p:spPr bwMode="auto">
          <a:xfrm>
            <a:off x="2462213" y="3352800"/>
            <a:ext cx="4230687" cy="307777"/>
          </a:xfrm>
          <a:prstGeom prst="rect">
            <a:avLst/>
          </a:prstGeom>
          <a:noFill/>
          <a:ln w="12700" cap="sq">
            <a:noFill/>
            <a:miter lim="800000"/>
            <a:headEnd type="none" w="sm" len="sm"/>
            <a:tailEnd type="none" w="sm" len="sm"/>
          </a:ln>
        </p:spPr>
        <p:txBody>
          <a:bodyPr>
            <a:spAutoFit/>
          </a:bodyPr>
          <a:lstStyle/>
          <a:p>
            <a:pPr algn="just"/>
            <a:r>
              <a:rPr lang="el-GR" sz="1400" b="1" dirty="0" smtClean="0">
                <a:solidFill>
                  <a:schemeClr val="bg1"/>
                </a:solidFill>
                <a:latin typeface="Tahoma" pitchFamily="34" charset="0"/>
              </a:rPr>
              <a:t>Αλλαγή τροφής και έναρξη βόσκησης</a:t>
            </a:r>
            <a:endParaRPr lang="en-US" sz="1400" b="1" dirty="0">
              <a:solidFill>
                <a:schemeClr val="bg1"/>
              </a:solidFill>
              <a:latin typeface="Tahoma" pitchFamily="34" charset="0"/>
            </a:endParaRPr>
          </a:p>
        </p:txBody>
      </p:sp>
      <p:sp>
        <p:nvSpPr>
          <p:cNvPr id="9240" name="Rectangle 14"/>
          <p:cNvSpPr>
            <a:spLocks noChangeArrowheads="1"/>
          </p:cNvSpPr>
          <p:nvPr/>
        </p:nvSpPr>
        <p:spPr bwMode="auto">
          <a:xfrm>
            <a:off x="571500" y="5084763"/>
            <a:ext cx="7235825" cy="1620837"/>
          </a:xfrm>
          <a:prstGeom prst="rect">
            <a:avLst/>
          </a:prstGeom>
          <a:solidFill>
            <a:srgbClr val="CC6600"/>
          </a:solidFill>
          <a:ln w="12700" cap="sq">
            <a:noFill/>
            <a:miter lim="800000"/>
            <a:headEnd type="none" w="sm" len="sm"/>
            <a:tailEnd type="none" w="sm" len="sm"/>
          </a:ln>
        </p:spPr>
        <p:txBody>
          <a:bodyPr wrap="none" anchor="ctr"/>
          <a:lstStyle/>
          <a:p>
            <a:endParaRPr lang="en-US"/>
          </a:p>
        </p:txBody>
      </p:sp>
      <p:sp>
        <p:nvSpPr>
          <p:cNvPr id="9231" name="Rectangle 15"/>
          <p:cNvSpPr>
            <a:spLocks noChangeArrowheads="1"/>
          </p:cNvSpPr>
          <p:nvPr/>
        </p:nvSpPr>
        <p:spPr bwMode="auto">
          <a:xfrm>
            <a:off x="633413" y="5195888"/>
            <a:ext cx="1617662" cy="523220"/>
          </a:xfrm>
          <a:prstGeom prst="rect">
            <a:avLst/>
          </a:prstGeom>
          <a:solidFill>
            <a:schemeClr val="bg1"/>
          </a:solidFill>
          <a:ln w="12700" cap="sq">
            <a:noFill/>
            <a:miter lim="800000"/>
            <a:headEnd type="none" w="sm" len="sm"/>
            <a:tailEnd type="none" w="sm" len="sm"/>
          </a:ln>
        </p:spPr>
        <p:txBody>
          <a:bodyPr>
            <a:spAutoFit/>
          </a:bodyPr>
          <a:lstStyle/>
          <a:p>
            <a:pPr algn="ctr"/>
            <a:r>
              <a:rPr lang="el-GR" sz="1400" b="1" dirty="0">
                <a:latin typeface="Tahoma" pitchFamily="34" charset="0"/>
              </a:rPr>
              <a:t>ΚΡΕΟΠΑΡΑΓΩΓΑ ΒΟΟΕΙΔΗ</a:t>
            </a:r>
            <a:endParaRPr lang="es-ES" sz="1400" b="1" dirty="0">
              <a:latin typeface="Tahoma" pitchFamily="34" charset="0"/>
            </a:endParaRPr>
          </a:p>
        </p:txBody>
      </p:sp>
      <p:sp>
        <p:nvSpPr>
          <p:cNvPr id="9232" name="Rectangle 16"/>
          <p:cNvSpPr>
            <a:spLocks noChangeArrowheads="1"/>
          </p:cNvSpPr>
          <p:nvPr/>
        </p:nvSpPr>
        <p:spPr bwMode="auto">
          <a:xfrm>
            <a:off x="2462213" y="5334000"/>
            <a:ext cx="2954337" cy="307777"/>
          </a:xfrm>
          <a:prstGeom prst="rect">
            <a:avLst/>
          </a:prstGeom>
          <a:noFill/>
          <a:ln w="12700" cap="sq">
            <a:noFill/>
            <a:miter lim="800000"/>
            <a:headEnd type="none" w="sm" len="sm"/>
            <a:tailEnd type="none" w="sm" len="sm"/>
          </a:ln>
        </p:spPr>
        <p:txBody>
          <a:bodyPr>
            <a:spAutoFit/>
          </a:bodyPr>
          <a:lstStyle/>
          <a:p>
            <a:pPr algn="just" eaLnBrk="0" hangingPunct="0">
              <a:spcBef>
                <a:spcPct val="50000"/>
              </a:spcBef>
            </a:pPr>
            <a:r>
              <a:rPr lang="el-GR" sz="1400" b="1" dirty="0" smtClean="0">
                <a:solidFill>
                  <a:schemeClr val="bg1"/>
                </a:solidFill>
                <a:latin typeface="Tahoma" pitchFamily="34" charset="0"/>
              </a:rPr>
              <a:t>Μεταβατικές δίαιτες</a:t>
            </a:r>
            <a:endParaRPr lang="es-ES" sz="1400" b="1" dirty="0">
              <a:solidFill>
                <a:schemeClr val="bg1"/>
              </a:solidFill>
              <a:latin typeface="Tahoma" pitchFamily="34" charset="0"/>
            </a:endParaRPr>
          </a:p>
        </p:txBody>
      </p:sp>
      <p:graphicFrame>
        <p:nvGraphicFramePr>
          <p:cNvPr id="9233" name="Object 17"/>
          <p:cNvGraphicFramePr>
            <a:graphicFrameLocks noChangeAspect="1"/>
          </p:cNvGraphicFramePr>
          <p:nvPr/>
        </p:nvGraphicFramePr>
        <p:xfrm>
          <a:off x="633413" y="5562600"/>
          <a:ext cx="1617662" cy="1066800"/>
        </p:xfrm>
        <a:graphic>
          <a:graphicData uri="http://schemas.openxmlformats.org/presentationml/2006/ole">
            <mc:AlternateContent xmlns:mc="http://schemas.openxmlformats.org/markup-compatibility/2006">
              <mc:Choice xmlns:v="urn:schemas-microsoft-com:vml" Requires="v">
                <p:oleObj spid="_x0000_s9512" name="Photo Editor Photo" r:id="rId7" imgW="8640381" imgH="4590476" progId="">
                  <p:embed/>
                </p:oleObj>
              </mc:Choice>
              <mc:Fallback>
                <p:oleObj name="Photo Editor Photo" r:id="rId7" imgW="8640381" imgH="4590476" progId="">
                  <p:embed/>
                  <p:pic>
                    <p:nvPicPr>
                      <p:cNvPr id="0" name="Picture 1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3" y="5562600"/>
                        <a:ext cx="16176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4" name="Rectangle 18"/>
          <p:cNvSpPr>
            <a:spLocks noChangeArrowheads="1"/>
          </p:cNvSpPr>
          <p:nvPr/>
        </p:nvSpPr>
        <p:spPr bwMode="auto">
          <a:xfrm>
            <a:off x="2462213" y="5791200"/>
            <a:ext cx="5064125" cy="523220"/>
          </a:xfrm>
          <a:prstGeom prst="rect">
            <a:avLst/>
          </a:prstGeom>
          <a:noFill/>
          <a:ln w="12700" cap="sq">
            <a:noFill/>
            <a:miter lim="800000"/>
            <a:headEnd type="none" w="sm" len="sm"/>
            <a:tailEnd type="none" w="sm" len="sm"/>
          </a:ln>
        </p:spPr>
        <p:txBody>
          <a:bodyPr>
            <a:spAutoFit/>
          </a:bodyPr>
          <a:lstStyle/>
          <a:p>
            <a:pPr algn="just"/>
            <a:r>
              <a:rPr lang="el-GR" sz="1400" b="1" dirty="0" smtClean="0">
                <a:solidFill>
                  <a:schemeClr val="bg1"/>
                </a:solidFill>
                <a:latin typeface="Tahoma" pitchFamily="34" charset="0"/>
              </a:rPr>
              <a:t>Τροφή πλούσια σε δημητριακά</a:t>
            </a:r>
            <a:r>
              <a:rPr lang="en-US" sz="1400" b="1" dirty="0" smtClean="0">
                <a:solidFill>
                  <a:schemeClr val="bg1"/>
                </a:solidFill>
                <a:latin typeface="Tahoma" pitchFamily="34" charset="0"/>
              </a:rPr>
              <a:t> (</a:t>
            </a:r>
            <a:r>
              <a:rPr lang="el-GR" sz="1400" b="1" dirty="0" smtClean="0">
                <a:solidFill>
                  <a:schemeClr val="bg1"/>
                </a:solidFill>
                <a:latin typeface="Tahoma" pitchFamily="34" charset="0"/>
              </a:rPr>
              <a:t>υψηλή περιεκτικότητα σε σάκχαρα</a:t>
            </a:r>
            <a:r>
              <a:rPr lang="en-US" sz="1400" b="1" dirty="0" smtClean="0">
                <a:solidFill>
                  <a:schemeClr val="bg1"/>
                </a:solidFill>
                <a:latin typeface="Tahoma" pitchFamily="34" charset="0"/>
              </a:rPr>
              <a:t>)</a:t>
            </a:r>
            <a:endParaRPr lang="en-US" sz="1400" b="1" dirty="0">
              <a:solidFill>
                <a:schemeClr val="bg1"/>
              </a:solidFill>
              <a:latin typeface="Tahoma" pitchFamily="34" charset="0"/>
            </a:endParaRPr>
          </a:p>
        </p:txBody>
      </p:sp>
      <p:sp>
        <p:nvSpPr>
          <p:cNvPr id="2" name="Text Box 19"/>
          <p:cNvSpPr txBox="1">
            <a:spLocks noChangeArrowheads="1"/>
          </p:cNvSpPr>
          <p:nvPr/>
        </p:nvSpPr>
        <p:spPr bwMode="auto">
          <a:xfrm>
            <a:off x="2462213" y="6292850"/>
            <a:ext cx="5064125" cy="304800"/>
          </a:xfrm>
          <a:prstGeom prst="rect">
            <a:avLst/>
          </a:prstGeom>
          <a:noFill/>
          <a:ln w="12700" cap="sq">
            <a:noFill/>
            <a:miter lim="800000"/>
            <a:headEnd type="none" w="sm" len="sm"/>
            <a:tailEnd type="none" w="sm" len="sm"/>
          </a:ln>
        </p:spPr>
        <p:txBody>
          <a:bodyPr>
            <a:spAutoFit/>
          </a:bodyPr>
          <a:lstStyle/>
          <a:p>
            <a:pPr algn="just"/>
            <a:r>
              <a:rPr lang="el-GR" sz="1400" b="1" dirty="0" smtClean="0">
                <a:solidFill>
                  <a:schemeClr val="bg1"/>
                </a:solidFill>
                <a:latin typeface="Tahoma" pitchFamily="34" charset="0"/>
              </a:rPr>
              <a:t>Περίοδος πάχυνσης</a:t>
            </a:r>
            <a:endParaRPr lang="es-ES" sz="1400" b="1" dirty="0">
              <a:solidFill>
                <a:schemeClr val="bg1"/>
              </a:solidFill>
              <a:latin typeface="Tahoma" pitchFamily="34" charset="0"/>
            </a:endParaRPr>
          </a:p>
        </p:txBody>
      </p:sp>
      <p:sp>
        <p:nvSpPr>
          <p:cNvPr id="9246"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pic>
        <p:nvPicPr>
          <p:cNvPr id="9247" name="Picture 5" descr="Boviestimul 1kg foto peque"/>
          <p:cNvPicPr>
            <a:picLocks noChangeAspect="1" noChangeArrowheads="1"/>
          </p:cNvPicPr>
          <p:nvPr/>
        </p:nvPicPr>
        <p:blipFill>
          <a:blip r:embed="rId9" cstate="print"/>
          <a:srcRect/>
          <a:stretch>
            <a:fillRect/>
          </a:stretch>
        </p:blipFill>
        <p:spPr bwMode="auto">
          <a:xfrm>
            <a:off x="7834313" y="404813"/>
            <a:ext cx="1309687" cy="1309687"/>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7">
                                            <p:txEl>
                                              <p:charRg st="4294967295" end="4294967295"/>
                                            </p:txEl>
                                          </p:spTgt>
                                        </p:tgtEl>
                                        <p:attrNameLst>
                                          <p:attrName>style.visibility</p:attrName>
                                        </p:attrNameLst>
                                      </p:cBhvr>
                                      <p:to>
                                        <p:strVal val="visible"/>
                                      </p:to>
                                    </p:set>
                                    <p:animEffect transition="in" filter="dissolve">
                                      <p:cBhvr>
                                        <p:cTn id="12" dur="500"/>
                                        <p:tgtEl>
                                          <p:spTgt spid="9227">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Effect transition="in" filter="dissolve">
                                      <p:cBhvr>
                                        <p:cTn id="17" dur="500"/>
                                        <p:tgtEl>
                                          <p:spTgt spid="92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8"/>
                                        </p:tgtEl>
                                        <p:attrNameLst>
                                          <p:attrName>style.visibility</p:attrName>
                                        </p:attrNameLst>
                                      </p:cBhvr>
                                      <p:to>
                                        <p:strVal val="visible"/>
                                      </p:to>
                                    </p:set>
                                    <p:animEffect transition="in" filter="dissolve">
                                      <p:cBhvr>
                                        <p:cTn id="22" dur="500"/>
                                        <p:tgtEl>
                                          <p:spTgt spid="92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34"/>
                                        </p:tgtEl>
                                        <p:attrNameLst>
                                          <p:attrName>style.visibility</p:attrName>
                                        </p:attrNameLst>
                                      </p:cBhvr>
                                      <p:to>
                                        <p:strVal val="visible"/>
                                      </p:to>
                                    </p:set>
                                    <p:animEffect transition="in" filter="dissolve">
                                      <p:cBhvr>
                                        <p:cTn id="27" dur="500"/>
                                        <p:tgtEl>
                                          <p:spTgt spid="92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29"/>
                                        </p:tgtEl>
                                        <p:attrNameLst>
                                          <p:attrName>style.visibility</p:attrName>
                                        </p:attrNameLst>
                                      </p:cBhvr>
                                      <p:to>
                                        <p:strVal val="visible"/>
                                      </p:to>
                                    </p:set>
                                    <p:animEffect transition="in" filter="dissolve">
                                      <p:cBhvr>
                                        <p:cTn id="32" dur="500"/>
                                        <p:tgtEl>
                                          <p:spTgt spid="922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31">
                                            <p:txEl>
                                              <p:charRg st="4294967295" end="4294967295"/>
                                            </p:txEl>
                                          </p:spTgt>
                                        </p:tgtEl>
                                        <p:attrNameLst>
                                          <p:attrName>style.visibility</p:attrName>
                                        </p:attrNameLst>
                                      </p:cBhvr>
                                      <p:to>
                                        <p:strVal val="visible"/>
                                      </p:to>
                                    </p:set>
                                    <p:animEffect transition="in" filter="dissolve">
                                      <p:cBhvr>
                                        <p:cTn id="37" dur="500"/>
                                        <p:tgtEl>
                                          <p:spTgt spid="9231">
                                            <p:txEl>
                                              <p:charRg st="4294967295" end="429496729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232"/>
                                        </p:tgtEl>
                                        <p:attrNameLst>
                                          <p:attrName>style.visibility</p:attrName>
                                        </p:attrNameLst>
                                      </p:cBhvr>
                                      <p:to>
                                        <p:strVal val="visible"/>
                                      </p:to>
                                    </p:set>
                                    <p:animEffect transition="in" filter="dissolve">
                                      <p:cBhvr>
                                        <p:cTn id="42" dur="500"/>
                                        <p:tgtEl>
                                          <p:spTgt spid="923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utoUpdateAnimBg="0"/>
      <p:bldP spid="9227" grpId="0" autoUpdateAnimBg="0"/>
      <p:bldP spid="9228" grpId="0" autoUpdateAnimBg="0"/>
      <p:bldP spid="9229" grpId="0" autoUpdateAnimBg="0"/>
      <p:bldP spid="9231" grpId="0" autoUpdateAnimBg="0"/>
      <p:bldP spid="9232" grpId="0" autoUpdateAnimBg="0"/>
      <p:bldP spid="9234" grpId="0" autoUpdateAnimBg="0"/>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406400" y="228600"/>
            <a:ext cx="8280400" cy="1143000"/>
          </a:xfrm>
          <a:prstGeom prst="rect">
            <a:avLst/>
          </a:prstGeom>
          <a:noFill/>
          <a:ln w="9525">
            <a:noFill/>
            <a:miter lim="800000"/>
            <a:headEnd/>
            <a:tailEnd/>
          </a:ln>
        </p:spPr>
        <p:txBody>
          <a:bodyPr anchor="b"/>
          <a:lstStyle/>
          <a:p>
            <a:pPr algn="ctr" eaLnBrk="0" hangingPunct="0"/>
            <a:endParaRPr lang="en-US" sz="2400">
              <a:latin typeface="Times New Roman" pitchFamily="18" charset="0"/>
            </a:endParaRPr>
          </a:p>
        </p:txBody>
      </p:sp>
      <p:sp>
        <p:nvSpPr>
          <p:cNvPr id="39938" name="Rectangle 3"/>
          <p:cNvSpPr>
            <a:spLocks noChangeArrowheads="1"/>
          </p:cNvSpPr>
          <p:nvPr/>
        </p:nvSpPr>
        <p:spPr bwMode="auto">
          <a:xfrm>
            <a:off x="609600" y="1628800"/>
            <a:ext cx="8139113" cy="4585871"/>
          </a:xfrm>
          <a:prstGeom prst="rect">
            <a:avLst/>
          </a:prstGeom>
          <a:noFill/>
          <a:ln w="9525">
            <a:noFill/>
            <a:miter lim="800000"/>
            <a:headEnd/>
            <a:tailEnd/>
          </a:ln>
        </p:spPr>
        <p:txBody>
          <a:bodyPr wrap="square">
            <a:spAutoFit/>
          </a:bodyPr>
          <a:lstStyle/>
          <a:p>
            <a:pPr eaLnBrk="0" hangingPunct="0">
              <a:spcBef>
                <a:spcPct val="50000"/>
              </a:spcBef>
            </a:pPr>
            <a:r>
              <a:rPr lang="el-GR" sz="2200" b="1" dirty="0" smtClean="0"/>
              <a:t>Ειδικές παρατηρήσεις για κάθε είδος ζώου</a:t>
            </a:r>
            <a:r>
              <a:rPr lang="en-US" sz="2200" b="1" dirty="0" smtClean="0"/>
              <a:t>:</a:t>
            </a:r>
            <a:endParaRPr lang="en-US" sz="2200" b="1" dirty="0">
              <a:cs typeface="Times New Roman" pitchFamily="18" charset="0"/>
            </a:endParaRPr>
          </a:p>
          <a:p>
            <a:pPr eaLnBrk="0" hangingPunct="0">
              <a:spcBef>
                <a:spcPct val="50000"/>
              </a:spcBef>
            </a:pPr>
            <a:r>
              <a:rPr lang="en-US" sz="2200" dirty="0"/>
              <a:t>- </a:t>
            </a:r>
            <a:r>
              <a:rPr lang="el-GR" sz="2200" u="sng" dirty="0"/>
              <a:t>Γαλακτοπαραγωγές </a:t>
            </a:r>
            <a:r>
              <a:rPr lang="el-GR" sz="2200" u="sng" dirty="0" smtClean="0"/>
              <a:t>αγελάδες</a:t>
            </a:r>
            <a:r>
              <a:rPr lang="en-US" sz="2200" u="sng" dirty="0" smtClean="0"/>
              <a:t>:</a:t>
            </a:r>
            <a:r>
              <a:rPr lang="en-US" sz="2200" dirty="0" smtClean="0"/>
              <a:t> </a:t>
            </a:r>
            <a:r>
              <a:rPr lang="el-GR" sz="2400" dirty="0">
                <a:latin typeface="Arial"/>
                <a:ea typeface="Calibri"/>
              </a:rPr>
              <a:t>Η ποσότητα του </a:t>
            </a:r>
            <a:r>
              <a:rPr lang="en-US" sz="2400" i="1" dirty="0">
                <a:latin typeface="Arial"/>
                <a:ea typeface="Calibri"/>
              </a:rPr>
              <a:t>Saccharomyces cerevisiae </a:t>
            </a:r>
            <a:r>
              <a:rPr lang="el-GR" sz="2400" dirty="0">
                <a:latin typeface="Arial"/>
                <a:ea typeface="Calibri"/>
              </a:rPr>
              <a:t>δεν θα πρέπει να υπερβαίνει  τα</a:t>
            </a:r>
            <a:r>
              <a:rPr lang="el-GR" sz="2400" i="1" dirty="0">
                <a:latin typeface="Arial"/>
                <a:ea typeface="Calibri"/>
              </a:rPr>
              <a:t> </a:t>
            </a:r>
            <a:r>
              <a:rPr lang="el-GR" sz="2400" dirty="0">
                <a:latin typeface="Arial"/>
                <a:ea typeface="Calibri"/>
              </a:rPr>
              <a:t> 8.4 </a:t>
            </a:r>
            <a:r>
              <a:rPr lang="en-US" sz="2400" dirty="0">
                <a:latin typeface="Arial"/>
                <a:ea typeface="Calibri"/>
              </a:rPr>
              <a:t>x</a:t>
            </a:r>
            <a:r>
              <a:rPr lang="el-GR" sz="2400" dirty="0">
                <a:latin typeface="Arial"/>
                <a:ea typeface="Calibri"/>
              </a:rPr>
              <a:t> 10</a:t>
            </a:r>
            <a:r>
              <a:rPr lang="el-GR" sz="2800" baseline="30000" dirty="0">
                <a:latin typeface="Arial"/>
                <a:ea typeface="Calibri"/>
              </a:rPr>
              <a:t>9</a:t>
            </a:r>
            <a:r>
              <a:rPr lang="el-GR" sz="800" dirty="0">
                <a:latin typeface="Arial"/>
                <a:ea typeface="Calibri"/>
              </a:rPr>
              <a:t> </a:t>
            </a:r>
            <a:r>
              <a:rPr lang="en-US" sz="2400" dirty="0">
                <a:latin typeface="Arial"/>
                <a:ea typeface="Calibri"/>
              </a:rPr>
              <a:t>CFU </a:t>
            </a:r>
            <a:r>
              <a:rPr lang="el-GR" sz="2400" dirty="0">
                <a:latin typeface="Arial"/>
                <a:ea typeface="Calibri"/>
              </a:rPr>
              <a:t>ανά 100 </a:t>
            </a:r>
            <a:r>
              <a:rPr lang="en-US" sz="2400" dirty="0">
                <a:latin typeface="Arial"/>
                <a:ea typeface="Calibri"/>
              </a:rPr>
              <a:t>kg </a:t>
            </a:r>
            <a:r>
              <a:rPr lang="el-GR" sz="2400" dirty="0">
                <a:latin typeface="Arial"/>
                <a:ea typeface="Calibri"/>
              </a:rPr>
              <a:t>σωματικού βάρους ημερησίως. Προσθέστε 1.8 </a:t>
            </a:r>
            <a:r>
              <a:rPr lang="en-US" sz="2400" dirty="0">
                <a:latin typeface="Arial"/>
                <a:ea typeface="Calibri"/>
              </a:rPr>
              <a:t>x</a:t>
            </a:r>
            <a:r>
              <a:rPr lang="el-GR" sz="2400" dirty="0">
                <a:latin typeface="Arial"/>
                <a:ea typeface="Calibri"/>
              </a:rPr>
              <a:t> 10</a:t>
            </a:r>
            <a:r>
              <a:rPr lang="el-GR" sz="2800" baseline="30000" dirty="0">
                <a:latin typeface="Arial"/>
                <a:ea typeface="Calibri"/>
              </a:rPr>
              <a:t>9 </a:t>
            </a:r>
            <a:r>
              <a:rPr lang="en-US" sz="2400" dirty="0">
                <a:latin typeface="Arial"/>
                <a:ea typeface="Calibri"/>
              </a:rPr>
              <a:t>CFU </a:t>
            </a:r>
            <a:r>
              <a:rPr lang="el-GR" sz="2400" dirty="0">
                <a:latin typeface="Arial"/>
                <a:ea typeface="Calibri"/>
              </a:rPr>
              <a:t>για κάθε επιπλέον 100 </a:t>
            </a:r>
            <a:r>
              <a:rPr lang="en-US" sz="2400" dirty="0">
                <a:latin typeface="Arial"/>
                <a:ea typeface="Calibri"/>
              </a:rPr>
              <a:t>kg </a:t>
            </a:r>
            <a:r>
              <a:rPr lang="el-GR" sz="2400" dirty="0">
                <a:latin typeface="Arial"/>
                <a:ea typeface="Calibri"/>
              </a:rPr>
              <a:t>σωματικού βάρους. </a:t>
            </a:r>
            <a:endParaRPr lang="en-US" sz="2200" dirty="0"/>
          </a:p>
          <a:p>
            <a:pPr>
              <a:lnSpc>
                <a:spcPct val="115000"/>
              </a:lnSpc>
              <a:spcAft>
                <a:spcPts val="0"/>
              </a:spcAft>
            </a:pPr>
            <a:r>
              <a:rPr lang="en-US" sz="2200" dirty="0"/>
              <a:t>- </a:t>
            </a:r>
            <a:r>
              <a:rPr lang="el-GR" sz="2200" u="sng" dirty="0" err="1"/>
              <a:t>Κρεοπαραγωγά</a:t>
            </a:r>
            <a:r>
              <a:rPr lang="el-GR" sz="2200" u="sng" dirty="0"/>
              <a:t> </a:t>
            </a:r>
            <a:r>
              <a:rPr lang="el-GR" sz="2200" u="sng" dirty="0" smtClean="0"/>
              <a:t>βοοειδή (παχυνόμενα</a:t>
            </a:r>
            <a:r>
              <a:rPr lang="el-GR" sz="2200" u="sng" dirty="0"/>
              <a:t>)</a:t>
            </a:r>
            <a:r>
              <a:rPr lang="en-US" sz="2200" dirty="0" smtClean="0"/>
              <a:t>: </a:t>
            </a:r>
            <a:r>
              <a:rPr lang="el-GR" sz="2400" dirty="0">
                <a:latin typeface="Arial"/>
                <a:ea typeface="Calibri"/>
                <a:cs typeface="Times New Roman"/>
              </a:rPr>
              <a:t>Η ποσότητα του </a:t>
            </a:r>
            <a:r>
              <a:rPr lang="en-US" sz="2400" i="1" dirty="0">
                <a:latin typeface="Arial"/>
                <a:ea typeface="Calibri"/>
                <a:cs typeface="Times New Roman"/>
              </a:rPr>
              <a:t>Saccharomyces cerevisiae </a:t>
            </a:r>
            <a:r>
              <a:rPr lang="el-GR" sz="2400" dirty="0">
                <a:latin typeface="Arial"/>
                <a:ea typeface="Calibri"/>
                <a:cs typeface="Times New Roman"/>
              </a:rPr>
              <a:t>δεν θα πρέπει να υπερβαίνει τα  4.6 </a:t>
            </a:r>
            <a:r>
              <a:rPr lang="en-US" sz="2400" dirty="0">
                <a:latin typeface="Arial"/>
                <a:ea typeface="Calibri"/>
                <a:cs typeface="Times New Roman"/>
              </a:rPr>
              <a:t>x</a:t>
            </a:r>
            <a:r>
              <a:rPr lang="el-GR" sz="2400" dirty="0">
                <a:latin typeface="Arial"/>
                <a:ea typeface="Calibri"/>
                <a:cs typeface="Times New Roman"/>
              </a:rPr>
              <a:t> 10</a:t>
            </a:r>
            <a:r>
              <a:rPr lang="el-GR" sz="2800" baseline="30000" dirty="0">
                <a:latin typeface="Arial"/>
                <a:ea typeface="Calibri"/>
                <a:cs typeface="Times New Roman"/>
              </a:rPr>
              <a:t>9</a:t>
            </a:r>
            <a:r>
              <a:rPr lang="el-GR" sz="800" dirty="0">
                <a:latin typeface="Arial"/>
                <a:ea typeface="Calibri"/>
                <a:cs typeface="Times New Roman"/>
              </a:rPr>
              <a:t> </a:t>
            </a:r>
            <a:r>
              <a:rPr lang="en-US" sz="2400" dirty="0">
                <a:latin typeface="Arial"/>
                <a:ea typeface="Calibri"/>
                <a:cs typeface="Times New Roman"/>
              </a:rPr>
              <a:t>CFU </a:t>
            </a:r>
            <a:r>
              <a:rPr lang="el-GR" sz="2400" dirty="0">
                <a:latin typeface="Arial"/>
                <a:ea typeface="Calibri"/>
                <a:cs typeface="Times New Roman"/>
              </a:rPr>
              <a:t>ανά 100 </a:t>
            </a:r>
            <a:r>
              <a:rPr lang="en-US" sz="2400" dirty="0">
                <a:latin typeface="Arial"/>
                <a:ea typeface="Calibri"/>
                <a:cs typeface="Times New Roman"/>
              </a:rPr>
              <a:t>kg </a:t>
            </a:r>
            <a:r>
              <a:rPr lang="el-GR" sz="2400" dirty="0">
                <a:latin typeface="Arial"/>
                <a:ea typeface="Calibri"/>
                <a:cs typeface="Times New Roman"/>
              </a:rPr>
              <a:t>σωματικού βάρους ημερησίως. Προσθέστε 2 </a:t>
            </a:r>
            <a:r>
              <a:rPr lang="en-US" sz="2400" dirty="0">
                <a:latin typeface="Arial"/>
                <a:ea typeface="Calibri"/>
                <a:cs typeface="Times New Roman"/>
              </a:rPr>
              <a:t>x</a:t>
            </a:r>
            <a:r>
              <a:rPr lang="el-GR" sz="2400" dirty="0">
                <a:latin typeface="Arial"/>
                <a:ea typeface="Calibri"/>
                <a:cs typeface="Times New Roman"/>
              </a:rPr>
              <a:t> 10</a:t>
            </a:r>
            <a:r>
              <a:rPr lang="el-GR" sz="2800" baseline="30000" dirty="0">
                <a:latin typeface="Arial"/>
                <a:ea typeface="Calibri"/>
                <a:cs typeface="Times New Roman"/>
              </a:rPr>
              <a:t>9</a:t>
            </a:r>
            <a:r>
              <a:rPr lang="el-GR" sz="800" dirty="0">
                <a:latin typeface="Arial"/>
                <a:ea typeface="Calibri"/>
                <a:cs typeface="Times New Roman"/>
              </a:rPr>
              <a:t> </a:t>
            </a:r>
            <a:r>
              <a:rPr lang="en-US" sz="2400" dirty="0">
                <a:latin typeface="Arial"/>
                <a:ea typeface="Calibri"/>
                <a:cs typeface="Times New Roman"/>
              </a:rPr>
              <a:t>CFU </a:t>
            </a:r>
            <a:r>
              <a:rPr lang="el-GR" sz="2400" dirty="0">
                <a:latin typeface="Arial"/>
                <a:ea typeface="Calibri"/>
                <a:cs typeface="Times New Roman"/>
              </a:rPr>
              <a:t>για κάθε επιπλέον 100 </a:t>
            </a:r>
            <a:r>
              <a:rPr lang="en-US" sz="2400" dirty="0">
                <a:latin typeface="Arial"/>
                <a:ea typeface="Calibri"/>
                <a:cs typeface="Times New Roman"/>
              </a:rPr>
              <a:t>kg </a:t>
            </a:r>
            <a:r>
              <a:rPr lang="el-GR" sz="2400" dirty="0">
                <a:latin typeface="Arial"/>
                <a:ea typeface="Calibri"/>
                <a:cs typeface="Times New Roman"/>
              </a:rPr>
              <a:t>σωματικού βάρους</a:t>
            </a:r>
            <a:r>
              <a:rPr lang="el-GR" sz="2400" dirty="0" smtClean="0">
                <a:latin typeface="Arial"/>
                <a:ea typeface="Calibri"/>
                <a:cs typeface="Times New Roman"/>
              </a:rPr>
              <a:t>.</a:t>
            </a:r>
            <a:endParaRPr lang="el-GR" sz="4000" dirty="0">
              <a:latin typeface="Calibri"/>
              <a:ea typeface="Calibri"/>
              <a:cs typeface="Times New Roman"/>
            </a:endParaRPr>
          </a:p>
        </p:txBody>
      </p:sp>
      <p:pic>
        <p:nvPicPr>
          <p:cNvPr id="39939" name="Picture 5" descr="Boviestimul 1kg foto peque"/>
          <p:cNvPicPr>
            <a:picLocks noChangeAspect="1" noChangeArrowheads="1"/>
          </p:cNvPicPr>
          <p:nvPr/>
        </p:nvPicPr>
        <p:blipFill>
          <a:blip r:embed="rId2" cstate="print"/>
          <a:srcRect/>
          <a:stretch>
            <a:fillRect/>
          </a:stretch>
        </p:blipFill>
        <p:spPr bwMode="auto">
          <a:xfrm>
            <a:off x="7092280" y="404664"/>
            <a:ext cx="1309687" cy="1309687"/>
          </a:xfrm>
          <a:prstGeom prst="rect">
            <a:avLst/>
          </a:prstGeom>
          <a:noFill/>
          <a:ln w="9525">
            <a:noFill/>
            <a:miter lim="800000"/>
            <a:headEnd/>
            <a:tailEnd/>
          </a:ln>
        </p:spPr>
      </p:pic>
      <p:sp>
        <p:nvSpPr>
          <p:cNvPr id="39940"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_tradnl" b="1" dirty="0" smtClean="0">
                <a:solidFill>
                  <a:schemeClr val="tx2">
                    <a:lumMod val="65000"/>
                    <a:lumOff val="35000"/>
                  </a:schemeClr>
                </a:solidFill>
              </a:rPr>
              <a:t>     </a:t>
            </a:r>
            <a:r>
              <a:rPr lang="el-GR" b="1" dirty="0" smtClean="0">
                <a:solidFill>
                  <a:schemeClr val="tx2">
                    <a:lumMod val="65000"/>
                    <a:lumOff val="35000"/>
                  </a:schemeClr>
                </a:solidFill>
              </a:rPr>
              <a:t>Λειτουργίες του</a:t>
            </a:r>
            <a:r>
              <a:rPr lang="es-ES_tradnl" b="1" dirty="0" smtClean="0">
                <a:solidFill>
                  <a:schemeClr val="tx2">
                    <a:lumMod val="65000"/>
                    <a:lumOff val="35000"/>
                  </a:schemeClr>
                </a:solidFill>
              </a:rPr>
              <a:t> </a:t>
            </a:r>
            <a:r>
              <a:rPr lang="es-ES_tradnl" b="1" dirty="0" smtClean="0">
                <a:solidFill>
                  <a:srgbClr val="008000"/>
                </a:solidFill>
              </a:rPr>
              <a:t>Boviestimul</a:t>
            </a:r>
            <a:endParaRPr lang="es-ES" b="1" dirty="0">
              <a:solidFill>
                <a:srgbClr val="008000"/>
              </a:solidFill>
            </a:endParaRPr>
          </a:p>
        </p:txBody>
      </p:sp>
      <p:sp>
        <p:nvSpPr>
          <p:cNvPr id="40962" name="2 Marcador de contenido"/>
          <p:cNvSpPr>
            <a:spLocks noGrp="1"/>
          </p:cNvSpPr>
          <p:nvPr>
            <p:ph idx="1"/>
          </p:nvPr>
        </p:nvSpPr>
        <p:spPr>
          <a:xfrm>
            <a:off x="714375" y="1714500"/>
            <a:ext cx="8229600" cy="3929063"/>
          </a:xfrm>
        </p:spPr>
        <p:txBody>
          <a:bodyPr/>
          <a:lstStyle/>
          <a:p>
            <a:pPr marL="457200" indent="-457200" eaLnBrk="1" hangingPunct="1">
              <a:buClr>
                <a:srgbClr val="004C82"/>
              </a:buClr>
              <a:buFontTx/>
              <a:buAutoNum type="alphaUcPeriod"/>
            </a:pPr>
            <a:r>
              <a:rPr lang="el-GR" sz="2000" dirty="0" smtClean="0">
                <a:solidFill>
                  <a:srgbClr val="595959"/>
                </a:solidFill>
              </a:rPr>
              <a:t>Παρέχει τα απαραίτητα </a:t>
            </a:r>
            <a:r>
              <a:rPr lang="el-GR" sz="2000" b="1" dirty="0" smtClean="0">
                <a:solidFill>
                  <a:srgbClr val="595959"/>
                </a:solidFill>
              </a:rPr>
              <a:t>υποστρώματα </a:t>
            </a:r>
            <a:r>
              <a:rPr lang="el-GR" sz="2000" dirty="0" smtClean="0">
                <a:solidFill>
                  <a:srgbClr val="595959"/>
                </a:solidFill>
              </a:rPr>
              <a:t>για την μικροβιακή ζύμωση στην Μ.Κ..</a:t>
            </a:r>
            <a:endParaRPr lang="en-GB" sz="2000" dirty="0" smtClean="0">
              <a:solidFill>
                <a:srgbClr val="595959"/>
              </a:solidFill>
            </a:endParaRPr>
          </a:p>
          <a:p>
            <a:pPr marL="457200" indent="-457200" eaLnBrk="1" hangingPunct="1">
              <a:buClr>
                <a:srgbClr val="004C82"/>
              </a:buClr>
              <a:buFontTx/>
              <a:buAutoNum type="alphaUcPeriod"/>
            </a:pPr>
            <a:endParaRPr lang="es-ES" sz="2000" dirty="0" smtClean="0">
              <a:solidFill>
                <a:srgbClr val="595959"/>
              </a:solidFill>
            </a:endParaRPr>
          </a:p>
          <a:p>
            <a:pPr marL="457200" indent="-457200" eaLnBrk="1" hangingPunct="1">
              <a:buClr>
                <a:srgbClr val="004C82"/>
              </a:buClr>
              <a:buFontTx/>
              <a:buAutoNum type="alphaUcPeriod"/>
            </a:pPr>
            <a:r>
              <a:rPr lang="el-GR" sz="2000" dirty="0" smtClean="0">
                <a:solidFill>
                  <a:srgbClr val="595959"/>
                </a:solidFill>
              </a:rPr>
              <a:t>Παρέχει τους απαραίτητους </a:t>
            </a:r>
            <a:r>
              <a:rPr lang="el-GR" sz="2000" b="1" dirty="0">
                <a:solidFill>
                  <a:srgbClr val="595959"/>
                </a:solidFill>
              </a:rPr>
              <a:t>συμπαράγοντες</a:t>
            </a:r>
            <a:r>
              <a:rPr lang="el-GR" sz="2000" dirty="0" smtClean="0">
                <a:solidFill>
                  <a:srgbClr val="595959"/>
                </a:solidFill>
              </a:rPr>
              <a:t> για τη διεξαγωγή της μικροβιακής ζύμωσης</a:t>
            </a:r>
            <a:r>
              <a:rPr lang="en-GB" sz="2000" dirty="0" smtClean="0">
                <a:solidFill>
                  <a:srgbClr val="595959"/>
                </a:solidFill>
              </a:rPr>
              <a:t>. </a:t>
            </a:r>
          </a:p>
          <a:p>
            <a:pPr marL="457200" indent="-457200" eaLnBrk="1" hangingPunct="1">
              <a:buClr>
                <a:srgbClr val="004C82"/>
              </a:buClr>
              <a:buFontTx/>
              <a:buAutoNum type="alphaUcPeriod"/>
            </a:pPr>
            <a:endParaRPr lang="es-ES" sz="2000" dirty="0" smtClean="0">
              <a:solidFill>
                <a:srgbClr val="595959"/>
              </a:solidFill>
            </a:endParaRPr>
          </a:p>
          <a:p>
            <a:pPr marL="457200" indent="-457200" eaLnBrk="1" hangingPunct="1">
              <a:buClr>
                <a:srgbClr val="004C82"/>
              </a:buClr>
              <a:buFontTx/>
              <a:buAutoNum type="alphaUcPeriod"/>
            </a:pPr>
            <a:r>
              <a:rPr lang="el-GR" sz="2000" dirty="0" smtClean="0">
                <a:solidFill>
                  <a:srgbClr val="595959"/>
                </a:solidFill>
              </a:rPr>
              <a:t>Διατηρεί τη </a:t>
            </a:r>
            <a:r>
              <a:rPr lang="el-GR" sz="2000" b="1" dirty="0" smtClean="0">
                <a:solidFill>
                  <a:srgbClr val="595959"/>
                </a:solidFill>
              </a:rPr>
              <a:t>συνεχή επάρκεια των μικροοργανισμών της Μ.Κ.</a:t>
            </a:r>
            <a:r>
              <a:rPr lang="en-GB" sz="2000" dirty="0" smtClean="0">
                <a:solidFill>
                  <a:srgbClr val="595959"/>
                </a:solidFill>
              </a:rPr>
              <a:t>. </a:t>
            </a:r>
          </a:p>
          <a:p>
            <a:pPr marL="457200" indent="-457200" eaLnBrk="1" hangingPunct="1">
              <a:buClr>
                <a:srgbClr val="004C82"/>
              </a:buClr>
              <a:buFontTx/>
              <a:buAutoNum type="alphaUcPeriod"/>
            </a:pPr>
            <a:endParaRPr lang="en-GB" sz="2000" dirty="0" smtClean="0">
              <a:solidFill>
                <a:srgbClr val="595959"/>
              </a:solidFill>
            </a:endParaRPr>
          </a:p>
          <a:p>
            <a:pPr marL="457200" indent="-457200" eaLnBrk="1" hangingPunct="1">
              <a:buClr>
                <a:srgbClr val="004C82"/>
              </a:buClr>
              <a:buFontTx/>
              <a:buAutoNum type="alphaUcPeriod"/>
            </a:pPr>
            <a:r>
              <a:rPr lang="el-GR" sz="2000" dirty="0" smtClean="0">
                <a:solidFill>
                  <a:srgbClr val="595959"/>
                </a:solidFill>
              </a:rPr>
              <a:t>Βοηθά στην επίτευξη </a:t>
            </a:r>
            <a:r>
              <a:rPr lang="el-GR" sz="2000" b="1" dirty="0" smtClean="0">
                <a:solidFill>
                  <a:srgbClr val="595959"/>
                </a:solidFill>
              </a:rPr>
              <a:t>του</a:t>
            </a:r>
            <a:r>
              <a:rPr lang="el-GR" sz="2000" b="1" dirty="0">
                <a:solidFill>
                  <a:srgbClr val="595959"/>
                </a:solidFill>
              </a:rPr>
              <a:t> </a:t>
            </a:r>
            <a:r>
              <a:rPr lang="el-GR" sz="2000" b="1" dirty="0" smtClean="0">
                <a:solidFill>
                  <a:srgbClr val="595959"/>
                </a:solidFill>
              </a:rPr>
              <a:t>ιδανικού </a:t>
            </a:r>
            <a:r>
              <a:rPr lang="el-GR" sz="2000" dirty="0" smtClean="0">
                <a:solidFill>
                  <a:srgbClr val="595959"/>
                </a:solidFill>
              </a:rPr>
              <a:t>εύρους </a:t>
            </a:r>
            <a:r>
              <a:rPr lang="en-US" sz="2000" b="1" dirty="0" smtClean="0">
                <a:solidFill>
                  <a:srgbClr val="595959"/>
                </a:solidFill>
              </a:rPr>
              <a:t>pH </a:t>
            </a:r>
            <a:r>
              <a:rPr lang="el-GR" sz="2000" b="1" dirty="0" smtClean="0">
                <a:solidFill>
                  <a:srgbClr val="595959"/>
                </a:solidFill>
              </a:rPr>
              <a:t>της Μ.Κ. για την </a:t>
            </a:r>
            <a:r>
              <a:rPr lang="el-GR" sz="2000" dirty="0" smtClean="0">
                <a:solidFill>
                  <a:srgbClr val="595959"/>
                </a:solidFill>
              </a:rPr>
              <a:t>εγκατάσταση των Μ.Ο. και την φυσιολογική ζύμωση. Αυτό επιτυγχάνεται </a:t>
            </a:r>
            <a:r>
              <a:rPr lang="el-GR" sz="2000" b="1" dirty="0">
                <a:solidFill>
                  <a:srgbClr val="595959"/>
                </a:solidFill>
              </a:rPr>
              <a:t>μέσω των ρυθμιστικών </a:t>
            </a:r>
            <a:r>
              <a:rPr lang="el-GR" sz="2000" b="1" dirty="0" smtClean="0">
                <a:solidFill>
                  <a:srgbClr val="595959"/>
                </a:solidFill>
              </a:rPr>
              <a:t>ουσιών.</a:t>
            </a:r>
            <a:endParaRPr lang="en-GB" sz="2800" dirty="0" smtClean="0"/>
          </a:p>
        </p:txBody>
      </p:sp>
      <p:sp>
        <p:nvSpPr>
          <p:cNvPr id="40963"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pic>
        <p:nvPicPr>
          <p:cNvPr id="40964" name="Picture 5" descr="Boviestimul 1kg foto peque"/>
          <p:cNvPicPr>
            <a:picLocks noChangeAspect="1" noChangeArrowheads="1"/>
          </p:cNvPicPr>
          <p:nvPr/>
        </p:nvPicPr>
        <p:blipFill>
          <a:blip r:embed="rId2" cstate="print"/>
          <a:srcRect/>
          <a:stretch>
            <a:fillRect/>
          </a:stretch>
        </p:blipFill>
        <p:spPr bwMode="auto">
          <a:xfrm>
            <a:off x="7834313" y="5214938"/>
            <a:ext cx="1309687" cy="130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42938" y="2500313"/>
            <a:ext cx="7848600" cy="3046988"/>
          </a:xfrm>
          <a:prstGeom prst="rect">
            <a:avLst/>
          </a:prstGeom>
          <a:noFill/>
          <a:ln w="9525">
            <a:noFill/>
            <a:miter lim="800000"/>
            <a:headEnd/>
            <a:tailEnd/>
          </a:ln>
        </p:spPr>
        <p:txBody>
          <a:bodyPr>
            <a:spAutoFit/>
          </a:bodyPr>
          <a:lstStyle/>
          <a:p>
            <a:pPr eaLnBrk="0" hangingPunct="0"/>
            <a:r>
              <a:rPr lang="el-GR" sz="2400" b="1" dirty="0" smtClean="0">
                <a:solidFill>
                  <a:srgbClr val="004C82"/>
                </a:solidFill>
                <a:latin typeface="Humnst777 BT"/>
              </a:rPr>
              <a:t>Δεξτρόζη</a:t>
            </a:r>
            <a:r>
              <a:rPr lang="en-US" sz="2400" b="1" dirty="0" smtClean="0">
                <a:solidFill>
                  <a:srgbClr val="004C82"/>
                </a:solidFill>
                <a:latin typeface="Humnst777 BT"/>
              </a:rPr>
              <a:t>:</a:t>
            </a:r>
            <a:r>
              <a:rPr lang="en-US" sz="2400" dirty="0" smtClean="0">
                <a:latin typeface="Humnst777 BT"/>
              </a:rPr>
              <a:t> </a:t>
            </a:r>
            <a:r>
              <a:rPr lang="el-GR" sz="2400" dirty="0" err="1" smtClean="0">
                <a:latin typeface="Humnst777 BT"/>
              </a:rPr>
              <a:t>Υδατοδιαλυτός</a:t>
            </a:r>
            <a:r>
              <a:rPr lang="el-GR" sz="2400" dirty="0" smtClean="0">
                <a:latin typeface="Humnst777 BT"/>
              </a:rPr>
              <a:t> μονοσακχαρίτης που απορροφάται εύκολα από το </a:t>
            </a:r>
            <a:r>
              <a:rPr lang="el-GR" sz="2400" dirty="0" err="1" smtClean="0">
                <a:latin typeface="Humnst777 BT"/>
              </a:rPr>
              <a:t>βακτηριακό</a:t>
            </a:r>
            <a:r>
              <a:rPr lang="el-GR" sz="2400" dirty="0" smtClean="0">
                <a:latin typeface="Humnst777 BT"/>
              </a:rPr>
              <a:t> τοίχωμα</a:t>
            </a:r>
            <a:r>
              <a:rPr lang="en-US" sz="2400" dirty="0" smtClean="0">
                <a:latin typeface="Humnst777 BT"/>
              </a:rPr>
              <a:t>. </a:t>
            </a:r>
            <a:endParaRPr lang="en-US" sz="2400" dirty="0">
              <a:latin typeface="Humnst777 BT"/>
            </a:endParaRPr>
          </a:p>
          <a:p>
            <a:pPr eaLnBrk="0" hangingPunct="0"/>
            <a:r>
              <a:rPr lang="el-GR" sz="2400" dirty="0" smtClean="0">
                <a:latin typeface="Humnst777 BT"/>
              </a:rPr>
              <a:t>Παρέχει </a:t>
            </a:r>
            <a:r>
              <a:rPr lang="el-GR" sz="2400" b="1" dirty="0">
                <a:latin typeface="Humnst777 BT"/>
              </a:rPr>
              <a:t>πηγή ενέργειας</a:t>
            </a:r>
            <a:r>
              <a:rPr lang="el-GR" sz="2400" dirty="0">
                <a:latin typeface="Humnst777 BT"/>
              </a:rPr>
              <a:t> </a:t>
            </a:r>
            <a:r>
              <a:rPr lang="el-GR" sz="2400" dirty="0" smtClean="0">
                <a:latin typeface="Humnst777 BT"/>
              </a:rPr>
              <a:t>η οποία είναι εύκολα διαθέσιμη για να βοηθήσει τον </a:t>
            </a:r>
            <a:r>
              <a:rPr lang="el-GR" sz="2400" dirty="0" err="1" smtClean="0">
                <a:latin typeface="Humnst777 BT"/>
              </a:rPr>
              <a:t>επανεποικισμό</a:t>
            </a:r>
            <a:r>
              <a:rPr lang="el-GR" sz="2400" dirty="0" smtClean="0">
                <a:latin typeface="Humnst777 BT"/>
              </a:rPr>
              <a:t> της Μ.Κ. με κύτταρα του</a:t>
            </a:r>
            <a:r>
              <a:rPr lang="en-US" sz="2400" dirty="0" smtClean="0">
                <a:latin typeface="Humnst777 BT"/>
              </a:rPr>
              <a:t> </a:t>
            </a:r>
            <a:r>
              <a:rPr lang="en-US" sz="2400" i="1" dirty="0">
                <a:latin typeface="Humnst777 BT"/>
              </a:rPr>
              <a:t>Saccharomyces cerevisiae</a:t>
            </a:r>
            <a:r>
              <a:rPr lang="en-US" sz="2400" dirty="0">
                <a:latin typeface="Humnst777 BT"/>
              </a:rPr>
              <a:t>. </a:t>
            </a:r>
            <a:r>
              <a:rPr lang="en-US" sz="2400" dirty="0">
                <a:solidFill>
                  <a:srgbClr val="0033CC"/>
                </a:solidFill>
                <a:latin typeface="Humnst777 BT"/>
              </a:rPr>
              <a:t> </a:t>
            </a:r>
            <a:endParaRPr lang="en-US" sz="2400" dirty="0">
              <a:solidFill>
                <a:srgbClr val="0033CC"/>
              </a:solidFill>
              <a:latin typeface="Humnst777 BT"/>
              <a:cs typeface="Times New Roman" pitchFamily="18" charset="0"/>
            </a:endParaRPr>
          </a:p>
          <a:p>
            <a:pPr algn="just" eaLnBrk="0" hangingPunct="0"/>
            <a:r>
              <a:rPr lang="el-GR" sz="2400" dirty="0" smtClean="0">
                <a:latin typeface="Humnst777 BT"/>
              </a:rPr>
              <a:t>Η ποσότητα της γλυκόζης</a:t>
            </a:r>
            <a:r>
              <a:rPr lang="en-US" sz="2400" dirty="0" smtClean="0">
                <a:latin typeface="Humnst777 BT"/>
              </a:rPr>
              <a:t> (</a:t>
            </a:r>
            <a:r>
              <a:rPr lang="el-GR" sz="2400" dirty="0" err="1" smtClean="0">
                <a:latin typeface="Humnst777 BT"/>
              </a:rPr>
              <a:t>δεξτρόζη</a:t>
            </a:r>
            <a:r>
              <a:rPr lang="en-US" sz="2400" dirty="0" smtClean="0">
                <a:latin typeface="Humnst777 BT"/>
              </a:rPr>
              <a:t>) </a:t>
            </a:r>
            <a:r>
              <a:rPr lang="el-GR" sz="2400" dirty="0" smtClean="0">
                <a:latin typeface="Humnst777 BT"/>
              </a:rPr>
              <a:t>που παρέχεται δεν είναι υπερβολική, ώστε να αποφεύγεται η εμφάνιση </a:t>
            </a:r>
            <a:r>
              <a:rPr lang="el-GR" sz="2400" dirty="0" err="1" smtClean="0">
                <a:latin typeface="Humnst777 BT"/>
              </a:rPr>
              <a:t>δυσπεπτικής</a:t>
            </a:r>
            <a:r>
              <a:rPr lang="el-GR" sz="2400" dirty="0" smtClean="0">
                <a:latin typeface="Humnst777 BT"/>
              </a:rPr>
              <a:t> οξέωσης</a:t>
            </a:r>
            <a:r>
              <a:rPr lang="en-US" sz="2400" dirty="0" smtClean="0">
                <a:latin typeface="Humnst777 BT"/>
              </a:rPr>
              <a:t>. </a:t>
            </a:r>
            <a:endParaRPr lang="en-US" sz="2400" dirty="0">
              <a:latin typeface="Humnst777 BT"/>
            </a:endParaRPr>
          </a:p>
        </p:txBody>
      </p:sp>
      <p:sp>
        <p:nvSpPr>
          <p:cNvPr id="41986"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7" name="6 Rectángulo"/>
          <p:cNvSpPr/>
          <p:nvPr/>
        </p:nvSpPr>
        <p:spPr>
          <a:xfrm>
            <a:off x="1214438" y="785813"/>
            <a:ext cx="7572375" cy="954107"/>
          </a:xfrm>
          <a:prstGeom prst="rect">
            <a:avLst/>
          </a:prstGeom>
        </p:spPr>
        <p:txBody>
          <a:bodyPr>
            <a:spAutoFit/>
          </a:bodyPr>
          <a:lstStyle/>
          <a:p>
            <a:pPr marL="457200" indent="-457200">
              <a:buClr>
                <a:srgbClr val="004C82"/>
              </a:buClr>
              <a:buFont typeface="+mj-lt"/>
              <a:buAutoNum type="alphaUcPeriod"/>
              <a:defRPr/>
            </a:pPr>
            <a:r>
              <a:rPr lang="el-GR" sz="2800" dirty="0">
                <a:solidFill>
                  <a:srgbClr val="595959"/>
                </a:solidFill>
              </a:rPr>
              <a:t>Παρέχει τα απαραίτητα </a:t>
            </a:r>
            <a:r>
              <a:rPr lang="el-GR" sz="2800" b="1" dirty="0">
                <a:solidFill>
                  <a:srgbClr val="595959"/>
                </a:solidFill>
              </a:rPr>
              <a:t>υποστρώματα </a:t>
            </a:r>
            <a:r>
              <a:rPr lang="el-GR" sz="2800" dirty="0">
                <a:solidFill>
                  <a:srgbClr val="595959"/>
                </a:solidFill>
              </a:rPr>
              <a:t>για την μικροβιακή ζύμωση στην Μ.Κ</a:t>
            </a:r>
            <a:r>
              <a:rPr lang="el-GR" sz="2800" dirty="0" smtClean="0">
                <a:solidFill>
                  <a:srgbClr val="595959"/>
                </a:solidFill>
              </a:rPr>
              <a:t>..</a:t>
            </a:r>
            <a:endParaRPr lang="en-GB" sz="2800" dirty="0">
              <a:solidFill>
                <a:srgbClr val="59595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7" name="6 Rectángulo"/>
          <p:cNvSpPr/>
          <p:nvPr/>
        </p:nvSpPr>
        <p:spPr>
          <a:xfrm>
            <a:off x="1214438" y="785813"/>
            <a:ext cx="7572375" cy="954107"/>
          </a:xfrm>
          <a:prstGeom prst="rect">
            <a:avLst/>
          </a:prstGeom>
        </p:spPr>
        <p:txBody>
          <a:bodyPr>
            <a:spAutoFit/>
          </a:bodyPr>
          <a:lstStyle/>
          <a:p>
            <a:pPr marL="457200" lvl="0" indent="-457200">
              <a:buClr>
                <a:srgbClr val="004C82"/>
              </a:buClr>
              <a:buFont typeface="+mj-lt"/>
              <a:buAutoNum type="alphaUcPeriod"/>
              <a:defRPr/>
            </a:pPr>
            <a:r>
              <a:rPr lang="el-GR" sz="2000" kern="0" dirty="0" smtClean="0">
                <a:solidFill>
                  <a:srgbClr val="595959"/>
                </a:solidFill>
                <a:latin typeface="Arial"/>
                <a:cs typeface="+mn-cs"/>
              </a:rPr>
              <a:t>. </a:t>
            </a:r>
            <a:r>
              <a:rPr lang="el-GR" sz="2800" dirty="0">
                <a:solidFill>
                  <a:srgbClr val="595959"/>
                </a:solidFill>
              </a:rPr>
              <a:t>Παρέχει τα απαραίτητα </a:t>
            </a:r>
            <a:r>
              <a:rPr lang="el-GR" sz="2800" b="1" dirty="0">
                <a:solidFill>
                  <a:srgbClr val="595959"/>
                </a:solidFill>
              </a:rPr>
              <a:t>υποστρώματα </a:t>
            </a:r>
            <a:r>
              <a:rPr lang="el-GR" sz="2800" dirty="0">
                <a:solidFill>
                  <a:srgbClr val="595959"/>
                </a:solidFill>
              </a:rPr>
              <a:t>για την μικροβιακή ζύμωση στην Μ.Κ</a:t>
            </a:r>
            <a:r>
              <a:rPr lang="el-GR" sz="2800" dirty="0" smtClean="0">
                <a:solidFill>
                  <a:srgbClr val="595959"/>
                </a:solidFill>
              </a:rPr>
              <a:t>..</a:t>
            </a:r>
            <a:endParaRPr lang="en-GB" sz="2800" dirty="0">
              <a:solidFill>
                <a:srgbClr val="595959"/>
              </a:solidFill>
            </a:endParaRPr>
          </a:p>
        </p:txBody>
      </p:sp>
      <p:sp>
        <p:nvSpPr>
          <p:cNvPr id="43012" name="Rectangle 3"/>
          <p:cNvSpPr>
            <a:spLocks noChangeArrowheads="1"/>
          </p:cNvSpPr>
          <p:nvPr/>
        </p:nvSpPr>
        <p:spPr bwMode="auto">
          <a:xfrm>
            <a:off x="785813" y="2286000"/>
            <a:ext cx="7772400" cy="2308324"/>
          </a:xfrm>
          <a:prstGeom prst="rect">
            <a:avLst/>
          </a:prstGeom>
          <a:noFill/>
          <a:ln w="9525">
            <a:noFill/>
            <a:miter lim="800000"/>
            <a:headEnd/>
            <a:tailEnd/>
          </a:ln>
        </p:spPr>
        <p:txBody>
          <a:bodyPr>
            <a:spAutoFit/>
          </a:bodyPr>
          <a:lstStyle/>
          <a:p>
            <a:pPr algn="just" eaLnBrk="0" hangingPunct="0"/>
            <a:r>
              <a:rPr lang="el-GR" sz="2400" b="1" dirty="0" smtClean="0">
                <a:solidFill>
                  <a:srgbClr val="004C82"/>
                </a:solidFill>
                <a:latin typeface="Humnst777 BT"/>
              </a:rPr>
              <a:t>Καζεΐνη</a:t>
            </a:r>
            <a:r>
              <a:rPr lang="en-GB" sz="2400" b="1" dirty="0" smtClean="0">
                <a:solidFill>
                  <a:srgbClr val="004C82"/>
                </a:solidFill>
                <a:latin typeface="Humnst777 BT"/>
              </a:rPr>
              <a:t>: </a:t>
            </a:r>
            <a:r>
              <a:rPr lang="el-GR" sz="2400" dirty="0" smtClean="0"/>
              <a:t>η πιο θρεπτική πρωτεΐνη του γάλακτος. Περιέχει όλα τα κοινά αμινοξέα και είναι </a:t>
            </a:r>
            <a:r>
              <a:rPr lang="el-GR" sz="2400" b="1" dirty="0" smtClean="0">
                <a:latin typeface="Humnst777 BT"/>
              </a:rPr>
              <a:t>ιδιαίτερα πλούσια σε απαραίτητα αμινοξέα.</a:t>
            </a:r>
            <a:endParaRPr lang="en-GB" sz="2400" b="1" dirty="0">
              <a:latin typeface="Humnst777 BT"/>
              <a:cs typeface="Times New Roman" pitchFamily="18" charset="0"/>
            </a:endParaRPr>
          </a:p>
          <a:p>
            <a:pPr algn="just" eaLnBrk="0" hangingPunct="0"/>
            <a:r>
              <a:rPr lang="el-GR" sz="2400" dirty="0" smtClean="0">
                <a:latin typeface="Humnst777 BT"/>
              </a:rPr>
              <a:t>Σχετικά μικρό μέγεθος</a:t>
            </a:r>
            <a:r>
              <a:rPr lang="en-GB" sz="2400" dirty="0" smtClean="0">
                <a:latin typeface="Humnst777 BT"/>
              </a:rPr>
              <a:t> </a:t>
            </a:r>
            <a:r>
              <a:rPr lang="el-GR" sz="2400" dirty="0" smtClean="0">
                <a:latin typeface="Humnst777 BT"/>
              </a:rPr>
              <a:t>=&gt; Εύκολη διάσπαση =&gt; πηγή απαραίτητων αμινοξέων </a:t>
            </a:r>
            <a:r>
              <a:rPr lang="el-GR" sz="2400" b="1" dirty="0" smtClean="0">
                <a:latin typeface="Humnst777 BT"/>
              </a:rPr>
              <a:t>για την ανάπτυξη </a:t>
            </a:r>
            <a:r>
              <a:rPr lang="el-GR" sz="2400" dirty="0" smtClean="0">
                <a:latin typeface="Humnst777 BT"/>
              </a:rPr>
              <a:t>της </a:t>
            </a:r>
            <a:r>
              <a:rPr lang="el-GR" sz="2400" b="1" dirty="0" smtClean="0">
                <a:latin typeface="Humnst777 BT"/>
              </a:rPr>
              <a:t>μικροχλωρίδας της Μ.Κ.</a:t>
            </a:r>
            <a:r>
              <a:rPr lang="en-GB" sz="2400" dirty="0" smtClean="0">
                <a:latin typeface="Humnst777 BT"/>
              </a:rPr>
              <a:t> </a:t>
            </a:r>
            <a:endParaRPr lang="en-GB" sz="2400" b="1" dirty="0">
              <a:latin typeface="Humnst777 B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7" name="6 Rectángulo"/>
          <p:cNvSpPr/>
          <p:nvPr/>
        </p:nvSpPr>
        <p:spPr>
          <a:xfrm>
            <a:off x="1214438" y="785813"/>
            <a:ext cx="7572375" cy="954107"/>
          </a:xfrm>
          <a:prstGeom prst="rect">
            <a:avLst/>
          </a:prstGeom>
        </p:spPr>
        <p:txBody>
          <a:bodyPr>
            <a:spAutoFit/>
          </a:bodyPr>
          <a:lstStyle/>
          <a:p>
            <a:pPr marL="457200" lvl="0" indent="-457200">
              <a:buClr>
                <a:srgbClr val="004C82"/>
              </a:buClr>
              <a:buFont typeface="+mj-lt"/>
              <a:buAutoNum type="alphaUcPeriod"/>
              <a:defRPr/>
            </a:pPr>
            <a:r>
              <a:rPr lang="el-GR" sz="2800" dirty="0">
                <a:solidFill>
                  <a:srgbClr val="595959"/>
                </a:solidFill>
              </a:rPr>
              <a:t>Παρέχει τα απαραίτητα </a:t>
            </a:r>
            <a:r>
              <a:rPr lang="el-GR" sz="2800" b="1" dirty="0">
                <a:solidFill>
                  <a:srgbClr val="595959"/>
                </a:solidFill>
              </a:rPr>
              <a:t>υποστρώματα </a:t>
            </a:r>
            <a:r>
              <a:rPr lang="el-GR" sz="2800" dirty="0">
                <a:solidFill>
                  <a:srgbClr val="595959"/>
                </a:solidFill>
              </a:rPr>
              <a:t>για την μικροβιακή ζύμωση στην Μ.Κ</a:t>
            </a:r>
            <a:r>
              <a:rPr lang="el-GR" sz="2800" dirty="0" smtClean="0">
                <a:solidFill>
                  <a:srgbClr val="595959"/>
                </a:solidFill>
              </a:rPr>
              <a:t>..</a:t>
            </a:r>
            <a:endParaRPr lang="en-GB" sz="2800" dirty="0">
              <a:solidFill>
                <a:srgbClr val="595959"/>
              </a:solidFill>
            </a:endParaRPr>
          </a:p>
        </p:txBody>
      </p:sp>
      <p:sp>
        <p:nvSpPr>
          <p:cNvPr id="44036" name="Rectangle 2"/>
          <p:cNvSpPr>
            <a:spLocks noChangeArrowheads="1"/>
          </p:cNvSpPr>
          <p:nvPr/>
        </p:nvSpPr>
        <p:spPr bwMode="auto">
          <a:xfrm>
            <a:off x="714375" y="2143125"/>
            <a:ext cx="8077200" cy="1569660"/>
          </a:xfrm>
          <a:prstGeom prst="rect">
            <a:avLst/>
          </a:prstGeom>
          <a:noFill/>
          <a:ln w="9525">
            <a:noFill/>
            <a:miter lim="800000"/>
            <a:headEnd/>
            <a:tailEnd/>
          </a:ln>
        </p:spPr>
        <p:txBody>
          <a:bodyPr>
            <a:spAutoFit/>
          </a:bodyPr>
          <a:lstStyle/>
          <a:p>
            <a:pPr algn="just" eaLnBrk="0" hangingPunct="0"/>
            <a:r>
              <a:rPr lang="el-GR" sz="2400" b="1" dirty="0" smtClean="0">
                <a:solidFill>
                  <a:srgbClr val="004C82"/>
                </a:solidFill>
                <a:latin typeface="Humnst777 BT"/>
              </a:rPr>
              <a:t>Άμυλο</a:t>
            </a:r>
            <a:r>
              <a:rPr lang="en-US" sz="2400" b="1" dirty="0" smtClean="0">
                <a:solidFill>
                  <a:srgbClr val="004C82"/>
                </a:solidFill>
                <a:latin typeface="Humnst777 BT"/>
              </a:rPr>
              <a:t>: </a:t>
            </a:r>
            <a:r>
              <a:rPr lang="el-GR" sz="2400" dirty="0" smtClean="0">
                <a:latin typeface="Humnst777 BT"/>
              </a:rPr>
              <a:t>πολυσακχαρίτης, ο οποίος υδρολύεται με τη βοήθεια ενζύμων σε </a:t>
            </a:r>
            <a:r>
              <a:rPr lang="el-GR" sz="2400" dirty="0" err="1" smtClean="0">
                <a:latin typeface="Humnst777 BT"/>
              </a:rPr>
              <a:t>μονο</a:t>
            </a:r>
            <a:r>
              <a:rPr lang="el-GR" sz="2400" dirty="0" smtClean="0">
                <a:latin typeface="Humnst777 BT"/>
              </a:rPr>
              <a:t>- ή </a:t>
            </a:r>
            <a:r>
              <a:rPr lang="el-GR" sz="2400" dirty="0" err="1" smtClean="0">
                <a:latin typeface="Humnst777 BT"/>
              </a:rPr>
              <a:t>δι</a:t>
            </a:r>
            <a:r>
              <a:rPr lang="el-GR" sz="2400" dirty="0" smtClean="0">
                <a:latin typeface="Humnst777 BT"/>
              </a:rPr>
              <a:t>- </a:t>
            </a:r>
            <a:r>
              <a:rPr lang="el-GR" sz="2400" dirty="0" err="1" smtClean="0">
                <a:latin typeface="Humnst777 BT"/>
              </a:rPr>
              <a:t>σακχαρίτες</a:t>
            </a:r>
            <a:r>
              <a:rPr lang="el-GR" sz="2400" dirty="0" smtClean="0">
                <a:latin typeface="Humnst777 BT"/>
              </a:rPr>
              <a:t> =&gt; λειτουργεί ως </a:t>
            </a:r>
            <a:r>
              <a:rPr lang="el-GR" sz="2400" b="1" dirty="0" smtClean="0">
                <a:latin typeface="Humnst777 BT"/>
              </a:rPr>
              <a:t>πηγή υδατοδιαλυτών σακχάρων </a:t>
            </a:r>
            <a:r>
              <a:rPr lang="el-GR" sz="2400" dirty="0">
                <a:latin typeface="Humnst777 BT"/>
              </a:rPr>
              <a:t>με ενεργειακό κυρίως ρόλο.  </a:t>
            </a:r>
            <a:endParaRPr lang="en-US" sz="2400" dirty="0">
              <a:latin typeface="Humnst777 B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7" name="6 Rectángulo"/>
          <p:cNvSpPr/>
          <p:nvPr/>
        </p:nvSpPr>
        <p:spPr>
          <a:xfrm>
            <a:off x="1214438" y="785813"/>
            <a:ext cx="7572375" cy="954107"/>
          </a:xfrm>
          <a:prstGeom prst="rect">
            <a:avLst/>
          </a:prstGeom>
        </p:spPr>
        <p:txBody>
          <a:bodyPr>
            <a:spAutoFit/>
          </a:bodyPr>
          <a:lstStyle/>
          <a:p>
            <a:pPr marL="457200" lvl="0" indent="-457200">
              <a:buClr>
                <a:srgbClr val="004C82"/>
              </a:buClr>
              <a:buFont typeface="+mj-lt"/>
              <a:buAutoNum type="alphaUcPeriod"/>
              <a:defRPr/>
            </a:pPr>
            <a:r>
              <a:rPr lang="el-GR" sz="2800" dirty="0">
                <a:solidFill>
                  <a:srgbClr val="595959"/>
                </a:solidFill>
              </a:rPr>
              <a:t>Παρέχει τα απαραίτητα </a:t>
            </a:r>
            <a:r>
              <a:rPr lang="el-GR" sz="2800" b="1" dirty="0">
                <a:solidFill>
                  <a:srgbClr val="595959"/>
                </a:solidFill>
              </a:rPr>
              <a:t>υποστρώματα </a:t>
            </a:r>
            <a:r>
              <a:rPr lang="el-GR" sz="2800" dirty="0">
                <a:solidFill>
                  <a:srgbClr val="595959"/>
                </a:solidFill>
              </a:rPr>
              <a:t>για την μικροβιακή ζύμωση στην Μ.Κ</a:t>
            </a:r>
            <a:r>
              <a:rPr lang="el-GR" sz="2800" dirty="0" smtClean="0">
                <a:solidFill>
                  <a:srgbClr val="595959"/>
                </a:solidFill>
              </a:rPr>
              <a:t>..</a:t>
            </a:r>
            <a:endParaRPr lang="en-GB" sz="2800" dirty="0">
              <a:solidFill>
                <a:srgbClr val="595959"/>
              </a:solidFill>
            </a:endParaRPr>
          </a:p>
        </p:txBody>
      </p:sp>
      <p:sp>
        <p:nvSpPr>
          <p:cNvPr id="45060" name="Rectangle 2"/>
          <p:cNvSpPr>
            <a:spLocks noChangeArrowheads="1"/>
          </p:cNvSpPr>
          <p:nvPr/>
        </p:nvSpPr>
        <p:spPr bwMode="auto">
          <a:xfrm>
            <a:off x="762000" y="2349500"/>
            <a:ext cx="8382000" cy="2308324"/>
          </a:xfrm>
          <a:prstGeom prst="rect">
            <a:avLst/>
          </a:prstGeom>
          <a:noFill/>
          <a:ln w="9525">
            <a:noFill/>
            <a:miter lim="800000"/>
            <a:headEnd/>
            <a:tailEnd/>
          </a:ln>
        </p:spPr>
        <p:txBody>
          <a:bodyPr>
            <a:spAutoFit/>
          </a:bodyPr>
          <a:lstStyle/>
          <a:p>
            <a:pPr eaLnBrk="0" hangingPunct="0"/>
            <a:r>
              <a:rPr lang="el-GR" sz="2400" b="1" dirty="0" smtClean="0">
                <a:solidFill>
                  <a:srgbClr val="004C82"/>
                </a:solidFill>
                <a:latin typeface="Humnst777 BT"/>
              </a:rPr>
              <a:t>Μεθειονίνη και Λυσίνη</a:t>
            </a:r>
            <a:r>
              <a:rPr lang="en-US" sz="2400" b="1" dirty="0" smtClean="0">
                <a:solidFill>
                  <a:srgbClr val="004C82"/>
                </a:solidFill>
                <a:latin typeface="Humnst777 BT"/>
              </a:rPr>
              <a:t>: </a:t>
            </a:r>
            <a:r>
              <a:rPr lang="el-GR" sz="2400" b="1" dirty="0" smtClean="0">
                <a:latin typeface="Humnst777 BT"/>
              </a:rPr>
              <a:t>απαραίτητα </a:t>
            </a:r>
            <a:r>
              <a:rPr lang="el-GR" sz="2400" dirty="0" smtClean="0">
                <a:latin typeface="Humnst777 BT"/>
              </a:rPr>
              <a:t>αμινοξέα</a:t>
            </a:r>
            <a:r>
              <a:rPr lang="en-US" sz="2400" dirty="0" smtClean="0">
                <a:latin typeface="Humnst777 BT"/>
              </a:rPr>
              <a:t>. </a:t>
            </a:r>
            <a:endParaRPr lang="en-US" sz="2400" dirty="0">
              <a:latin typeface="Humnst777 BT"/>
            </a:endParaRPr>
          </a:p>
          <a:p>
            <a:pPr eaLnBrk="0" hangingPunct="0"/>
            <a:r>
              <a:rPr lang="el-GR" sz="2400" dirty="0" smtClean="0">
                <a:latin typeface="Humnst777 BT"/>
              </a:rPr>
              <a:t>Πλήρης λειτουργία της καζεΐνης για την παροχή αμινοξέων στην </a:t>
            </a:r>
            <a:r>
              <a:rPr lang="el-GR" sz="2400" b="1" dirty="0" smtClean="0">
                <a:latin typeface="Humnst777 BT"/>
              </a:rPr>
              <a:t>μικροχλωρίδα</a:t>
            </a:r>
            <a:r>
              <a:rPr lang="el-GR" sz="2400" dirty="0" smtClean="0">
                <a:latin typeface="Humnst777 BT"/>
              </a:rPr>
              <a:t> της Μ.Κ. και του κεκρύφαλου</a:t>
            </a:r>
            <a:r>
              <a:rPr lang="en-US" sz="2400" dirty="0" smtClean="0">
                <a:latin typeface="Humnst777 BT"/>
              </a:rPr>
              <a:t>.</a:t>
            </a:r>
            <a:endParaRPr lang="en-US" sz="2400" dirty="0">
              <a:latin typeface="Humnst777 BT"/>
            </a:endParaRPr>
          </a:p>
          <a:p>
            <a:pPr eaLnBrk="0" hangingPunct="0"/>
            <a:r>
              <a:rPr lang="el-GR" sz="2400" dirty="0" smtClean="0">
                <a:latin typeface="Humnst777 BT"/>
              </a:rPr>
              <a:t>Επίσης έχουν </a:t>
            </a:r>
            <a:r>
              <a:rPr lang="el-GR" sz="2400" dirty="0" err="1" smtClean="0">
                <a:latin typeface="Humnst777 BT"/>
              </a:rPr>
              <a:t>λιποτρόπο</a:t>
            </a:r>
            <a:r>
              <a:rPr lang="el-GR" sz="2400" dirty="0" smtClean="0">
                <a:latin typeface="Humnst777 BT"/>
              </a:rPr>
              <a:t> δράση και λειτουργούν ως </a:t>
            </a:r>
            <a:r>
              <a:rPr lang="el-GR" sz="2400" dirty="0" err="1" smtClean="0">
                <a:latin typeface="Humnst777 BT"/>
              </a:rPr>
              <a:t>ηπατοπροστατευτικά</a:t>
            </a:r>
            <a:r>
              <a:rPr lang="el-GR" sz="2400" dirty="0" smtClean="0">
                <a:latin typeface="Humnst777 BT"/>
              </a:rPr>
              <a:t>, αποτρέποντας τη λιπώδη διήθηση του ήπατος</a:t>
            </a:r>
            <a:r>
              <a:rPr lang="en-US" sz="2400" dirty="0" smtClean="0">
                <a:latin typeface="Humnst777 BT"/>
              </a:rPr>
              <a:t>. </a:t>
            </a:r>
            <a:endParaRPr lang="en-US" sz="2400" b="1" dirty="0">
              <a:solidFill>
                <a:srgbClr val="FF0000"/>
              </a:solidFill>
              <a:latin typeface="Humnst777 B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7" name="6 Rectángulo"/>
          <p:cNvSpPr/>
          <p:nvPr/>
        </p:nvSpPr>
        <p:spPr>
          <a:xfrm>
            <a:off x="1214438" y="785813"/>
            <a:ext cx="7572375" cy="954107"/>
          </a:xfrm>
          <a:prstGeom prst="rect">
            <a:avLst/>
          </a:prstGeom>
        </p:spPr>
        <p:txBody>
          <a:bodyPr>
            <a:spAutoFit/>
          </a:bodyPr>
          <a:lstStyle/>
          <a:p>
            <a:pPr marL="457200" lvl="0" indent="-457200">
              <a:buClr>
                <a:srgbClr val="004C82"/>
              </a:buClr>
              <a:buFont typeface="+mj-lt"/>
              <a:buAutoNum type="alphaUcPeriod"/>
              <a:defRPr/>
            </a:pPr>
            <a:r>
              <a:rPr lang="el-GR" sz="2800" dirty="0">
                <a:solidFill>
                  <a:srgbClr val="595959"/>
                </a:solidFill>
              </a:rPr>
              <a:t>Παρέχει τα απαραίτητα </a:t>
            </a:r>
            <a:r>
              <a:rPr lang="el-GR" sz="2800" b="1" dirty="0">
                <a:solidFill>
                  <a:srgbClr val="595959"/>
                </a:solidFill>
              </a:rPr>
              <a:t>υποστρώματα </a:t>
            </a:r>
            <a:r>
              <a:rPr lang="el-GR" sz="2800" dirty="0">
                <a:solidFill>
                  <a:srgbClr val="595959"/>
                </a:solidFill>
              </a:rPr>
              <a:t>για την μικροβιακή ζύμωση στην Μ.Κ</a:t>
            </a:r>
            <a:r>
              <a:rPr lang="el-GR" sz="2800" dirty="0" smtClean="0">
                <a:solidFill>
                  <a:srgbClr val="595959"/>
                </a:solidFill>
              </a:rPr>
              <a:t>..</a:t>
            </a:r>
            <a:endParaRPr lang="en-GB" sz="2800" dirty="0">
              <a:solidFill>
                <a:srgbClr val="595959"/>
              </a:solidFill>
            </a:endParaRPr>
          </a:p>
        </p:txBody>
      </p:sp>
      <p:sp>
        <p:nvSpPr>
          <p:cNvPr id="46084" name="Rectangle 2"/>
          <p:cNvSpPr>
            <a:spLocks noChangeArrowheads="1"/>
          </p:cNvSpPr>
          <p:nvPr/>
        </p:nvSpPr>
        <p:spPr bwMode="auto">
          <a:xfrm>
            <a:off x="714375" y="2143125"/>
            <a:ext cx="8077200" cy="3046988"/>
          </a:xfrm>
          <a:prstGeom prst="rect">
            <a:avLst/>
          </a:prstGeom>
          <a:noFill/>
          <a:ln w="9525">
            <a:noFill/>
            <a:miter lim="800000"/>
            <a:headEnd/>
            <a:tailEnd/>
          </a:ln>
        </p:spPr>
        <p:txBody>
          <a:bodyPr>
            <a:spAutoFit/>
          </a:bodyPr>
          <a:lstStyle/>
          <a:p>
            <a:pPr algn="just" eaLnBrk="0" hangingPunct="0"/>
            <a:r>
              <a:rPr lang="el-GR" sz="2400" b="1" dirty="0" smtClean="0">
                <a:solidFill>
                  <a:srgbClr val="004C82"/>
                </a:solidFill>
                <a:latin typeface="Humnst777 BT"/>
              </a:rPr>
              <a:t>Θειικό αμμώνιο</a:t>
            </a:r>
            <a:r>
              <a:rPr lang="en-US" sz="2400" b="1" dirty="0" smtClean="0">
                <a:solidFill>
                  <a:srgbClr val="004C82"/>
                </a:solidFill>
                <a:latin typeface="Humnst777 BT"/>
              </a:rPr>
              <a:t>: </a:t>
            </a:r>
            <a:endParaRPr lang="en-US" sz="2400" b="1" dirty="0">
              <a:solidFill>
                <a:srgbClr val="004C82"/>
              </a:solidFill>
              <a:latin typeface="Humnst777 BT"/>
            </a:endParaRPr>
          </a:p>
          <a:p>
            <a:r>
              <a:rPr lang="en-GB" sz="2400" dirty="0"/>
              <a:t>a.- </a:t>
            </a:r>
            <a:r>
              <a:rPr lang="el-GR" sz="2400" dirty="0" smtClean="0"/>
              <a:t>Αμμώνιο</a:t>
            </a:r>
            <a:r>
              <a:rPr lang="en-GB" sz="2400" dirty="0" smtClean="0"/>
              <a:t>: </a:t>
            </a:r>
            <a:r>
              <a:rPr lang="el-GR" sz="2400" dirty="0" smtClean="0"/>
              <a:t>μη πρωτεϊνική πηγή αζώτου για την σύνθεση πρωτεϊνών από τη μικροχλωρίδα</a:t>
            </a:r>
            <a:r>
              <a:rPr lang="en-GB" sz="2400" dirty="0" smtClean="0"/>
              <a:t>.</a:t>
            </a:r>
            <a:endParaRPr lang="es-ES" sz="2400" dirty="0"/>
          </a:p>
          <a:p>
            <a:r>
              <a:rPr lang="en-GB" sz="2400" dirty="0"/>
              <a:t> </a:t>
            </a:r>
            <a:endParaRPr lang="es-ES" sz="2400" dirty="0"/>
          </a:p>
          <a:p>
            <a:r>
              <a:rPr lang="en-GB" sz="2400" dirty="0"/>
              <a:t>b.- </a:t>
            </a:r>
            <a:r>
              <a:rPr lang="el-GR" sz="2400" dirty="0" smtClean="0"/>
              <a:t>Θειικά: Συμπαράγοντες για τη ζύμωση</a:t>
            </a:r>
            <a:r>
              <a:rPr lang="en-GB" sz="2400" dirty="0" smtClean="0"/>
              <a:t>. </a:t>
            </a:r>
            <a:r>
              <a:rPr lang="el-GR" sz="2400" dirty="0" smtClean="0"/>
              <a:t>Το Θείο χρησιμοποιείται για να σχηματίσει θειούχα αμινοξέα, τα οποία θα εμφανιστούν αργότερα στο γάλα και σε άλλα οργανικά υγρά</a:t>
            </a:r>
            <a:endParaRPr lang="en-US" sz="2400" dirty="0">
              <a:latin typeface="Humnst777 B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B6647-001"/>
          <p:cNvPicPr>
            <a:picLocks noChangeAspect="1" noChangeArrowheads="1"/>
          </p:cNvPicPr>
          <p:nvPr/>
        </p:nvPicPr>
        <p:blipFill>
          <a:blip r:embed="rId2" cstate="print"/>
          <a:srcRect/>
          <a:stretch>
            <a:fillRect/>
          </a:stretch>
        </p:blipFill>
        <p:spPr bwMode="auto">
          <a:xfrm>
            <a:off x="-928688" y="0"/>
            <a:ext cx="10242551"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xit" presetSubtype="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Marcador de contenido"/>
          <p:cNvSpPr>
            <a:spLocks noGrp="1"/>
          </p:cNvSpPr>
          <p:nvPr>
            <p:ph idx="1"/>
          </p:nvPr>
        </p:nvSpPr>
        <p:spPr/>
        <p:txBody>
          <a:bodyPr/>
          <a:lstStyle/>
          <a:p>
            <a:pPr eaLnBrk="1" hangingPunct="1">
              <a:buFont typeface="Wingdings" pitchFamily="2" charset="2"/>
              <a:buChar char="q"/>
            </a:pPr>
            <a:r>
              <a:rPr lang="el-GR" sz="2400" dirty="0" smtClean="0"/>
              <a:t>Τα φυτοφάγα ζώα μπορούν να αναπτύξουν μέσω εποικισμού συμβιωτικούς μικροοργανισμούς στο πεπτικό τους σύστημα, οι οποίοι έχουν την ικανότητα να διασπούν την κυτταρίνη και άλλους υδατάνθρακες (Υ/Α) φυτικής προέλευσης παρόμοιας δομής, οδηγώντας σε προϊόντα χρήσιμα για τον ξενιστή.</a:t>
            </a:r>
            <a:endParaRPr lang="es-ES_tradnl" sz="2400" dirty="0" smtClean="0"/>
          </a:p>
          <a:p>
            <a:pPr eaLnBrk="1" hangingPunct="1">
              <a:buFont typeface="Wingdings" pitchFamily="2" charset="2"/>
              <a:buChar char="q"/>
            </a:pPr>
            <a:r>
              <a:rPr lang="el-GR" sz="2400" dirty="0" smtClean="0"/>
              <a:t>Μηρυκαστικά</a:t>
            </a:r>
            <a:r>
              <a:rPr lang="es-ES_tradnl" sz="2400" dirty="0" smtClean="0"/>
              <a:t>:</a:t>
            </a:r>
          </a:p>
          <a:p>
            <a:pPr lvl="1" eaLnBrk="1" hangingPunct="1"/>
            <a:r>
              <a:rPr lang="el-GR" sz="2400" dirty="0" smtClean="0"/>
              <a:t>Προ- γαστρική μικροβιακή</a:t>
            </a:r>
            <a:r>
              <a:rPr lang="es-ES_tradnl" sz="2400" dirty="0" smtClean="0"/>
              <a:t> </a:t>
            </a:r>
            <a:r>
              <a:rPr lang="el-GR" sz="2400" dirty="0" smtClean="0"/>
              <a:t>ζύμωση- πέψη</a:t>
            </a:r>
            <a:r>
              <a:rPr lang="es-ES_tradnl" sz="2400" dirty="0" smtClean="0"/>
              <a:t> (</a:t>
            </a:r>
            <a:r>
              <a:rPr lang="el-GR" sz="2400" dirty="0" smtClean="0"/>
              <a:t>Μεγάλη κοιλία- Μ.Κ., κεκρύφαλος, εχίνος</a:t>
            </a:r>
            <a:r>
              <a:rPr lang="es-ES_tradnl" sz="2400" dirty="0" smtClean="0"/>
              <a:t>)</a:t>
            </a:r>
          </a:p>
          <a:p>
            <a:pPr lvl="1" eaLnBrk="1" hangingPunct="1"/>
            <a:r>
              <a:rPr lang="el-GR" sz="2400" dirty="0" smtClean="0"/>
              <a:t>Μετά- γαστρική ζύμωση</a:t>
            </a:r>
            <a:endParaRPr lang="es-ES" sz="2400" dirty="0" smtClean="0"/>
          </a:p>
        </p:txBody>
      </p:sp>
      <p:graphicFrame>
        <p:nvGraphicFramePr>
          <p:cNvPr id="28674" name="Object 2"/>
          <p:cNvGraphicFramePr>
            <a:graphicFrameLocks noChangeAspect="1"/>
          </p:cNvGraphicFramePr>
          <p:nvPr/>
        </p:nvGraphicFramePr>
        <p:xfrm>
          <a:off x="6715125" y="4714875"/>
          <a:ext cx="1905000" cy="1319213"/>
        </p:xfrm>
        <a:graphic>
          <a:graphicData uri="http://schemas.openxmlformats.org/presentationml/2006/ole">
            <mc:AlternateContent xmlns:mc="http://schemas.openxmlformats.org/markup-compatibility/2006">
              <mc:Choice xmlns:v="urn:schemas-microsoft-com:vml" Requires="v">
                <p:oleObj spid="_x0000_s28766" name="Photo Editor Photo" r:id="rId3" imgW="5952381" imgH="3924848" progId="">
                  <p:embed/>
                </p:oleObj>
              </mc:Choice>
              <mc:Fallback>
                <p:oleObj name="Photo Editor Photo" r:id="rId3" imgW="5952381" imgH="3924848"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4714875"/>
                        <a:ext cx="190500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9" name="8 Rectángulo"/>
          <p:cNvSpPr/>
          <p:nvPr/>
        </p:nvSpPr>
        <p:spPr>
          <a:xfrm>
            <a:off x="1357313" y="785813"/>
            <a:ext cx="6715125" cy="1384995"/>
          </a:xfrm>
          <a:prstGeom prst="rect">
            <a:avLst/>
          </a:prstGeom>
        </p:spPr>
        <p:txBody>
          <a:bodyPr>
            <a:spAutoFit/>
          </a:bodyPr>
          <a:lstStyle/>
          <a:p>
            <a:pPr marL="514350" indent="-514350">
              <a:buClr>
                <a:srgbClr val="004C82"/>
              </a:buClr>
              <a:buFont typeface="+mj-lt"/>
              <a:buAutoNum type="alphaUcPeriod" startAt="2"/>
              <a:defRPr/>
            </a:pPr>
            <a:r>
              <a:rPr lang="el-GR" sz="2800" dirty="0">
                <a:solidFill>
                  <a:srgbClr val="595959"/>
                </a:solidFill>
              </a:rPr>
              <a:t>Παρέχει τους απαραίτητους </a:t>
            </a:r>
            <a:r>
              <a:rPr lang="el-GR" sz="2800" b="1" dirty="0">
                <a:solidFill>
                  <a:srgbClr val="595959"/>
                </a:solidFill>
              </a:rPr>
              <a:t>συμπαράγοντες</a:t>
            </a:r>
            <a:r>
              <a:rPr lang="el-GR" sz="2800" dirty="0">
                <a:solidFill>
                  <a:srgbClr val="595959"/>
                </a:solidFill>
              </a:rPr>
              <a:t> για τη διεξαγωγή της μικροβιακής </a:t>
            </a:r>
            <a:r>
              <a:rPr lang="el-GR" sz="2800" dirty="0" smtClean="0">
                <a:solidFill>
                  <a:srgbClr val="595959"/>
                </a:solidFill>
              </a:rPr>
              <a:t>ζύμωσης στη Μ.Κ.</a:t>
            </a:r>
            <a:endParaRPr lang="en-GB" sz="2800" dirty="0">
              <a:solidFill>
                <a:schemeClr val="accent4">
                  <a:lumMod val="65000"/>
                  <a:lumOff val="35000"/>
                </a:schemeClr>
              </a:solidFill>
              <a:cs typeface="+mn-cs"/>
            </a:endParaRPr>
          </a:p>
        </p:txBody>
      </p:sp>
      <p:sp>
        <p:nvSpPr>
          <p:cNvPr id="48132" name="Rectangle 2"/>
          <p:cNvSpPr>
            <a:spLocks noChangeArrowheads="1"/>
          </p:cNvSpPr>
          <p:nvPr/>
        </p:nvSpPr>
        <p:spPr bwMode="auto">
          <a:xfrm>
            <a:off x="762000" y="2143125"/>
            <a:ext cx="8382000" cy="3046988"/>
          </a:xfrm>
          <a:prstGeom prst="rect">
            <a:avLst/>
          </a:prstGeom>
          <a:noFill/>
          <a:ln w="9525">
            <a:noFill/>
            <a:miter lim="800000"/>
            <a:headEnd/>
            <a:tailEnd/>
          </a:ln>
        </p:spPr>
        <p:txBody>
          <a:bodyPr>
            <a:spAutoFit/>
          </a:bodyPr>
          <a:lstStyle/>
          <a:p>
            <a:r>
              <a:rPr lang="el-GR" sz="2400" b="1" dirty="0" smtClean="0">
                <a:solidFill>
                  <a:srgbClr val="004C82"/>
                </a:solidFill>
                <a:latin typeface="Humnst777 BT"/>
              </a:rPr>
              <a:t>Μαγιά μπύρας</a:t>
            </a:r>
            <a:r>
              <a:rPr lang="en-US" sz="2400" b="1" dirty="0" smtClean="0">
                <a:solidFill>
                  <a:srgbClr val="004C82"/>
                </a:solidFill>
                <a:latin typeface="Humnst777 BT"/>
              </a:rPr>
              <a:t>:</a:t>
            </a:r>
            <a:r>
              <a:rPr lang="en-US" sz="2400" dirty="0" smtClean="0">
                <a:solidFill>
                  <a:srgbClr val="004C82"/>
                </a:solidFill>
              </a:rPr>
              <a:t> </a:t>
            </a:r>
            <a:r>
              <a:rPr lang="el-GR" sz="2400" dirty="0" smtClean="0"/>
              <a:t>Αποξηραμένοι μονοκύτταροι μύκητες, ζύμωση κριθαριού</a:t>
            </a:r>
            <a:r>
              <a:rPr lang="en-US" sz="2400" dirty="0" smtClean="0"/>
              <a:t> </a:t>
            </a:r>
            <a:endParaRPr lang="en-US" sz="2400" dirty="0"/>
          </a:p>
          <a:p>
            <a:endParaRPr lang="en-US" sz="2400" dirty="0"/>
          </a:p>
          <a:p>
            <a:r>
              <a:rPr lang="el-GR" sz="2400" dirty="0" smtClean="0">
                <a:latin typeface="Humnst777 BT"/>
              </a:rPr>
              <a:t>Σύσταση</a:t>
            </a:r>
            <a:r>
              <a:rPr lang="en-US" sz="2400" dirty="0" smtClean="0">
                <a:latin typeface="Humnst777 BT"/>
              </a:rPr>
              <a:t>:</a:t>
            </a:r>
            <a:endParaRPr lang="en-US" sz="2400" dirty="0">
              <a:latin typeface="Humnst777 BT"/>
            </a:endParaRPr>
          </a:p>
          <a:p>
            <a:pPr eaLnBrk="0" hangingPunct="0">
              <a:buFontTx/>
              <a:buChar char="-"/>
            </a:pPr>
            <a:r>
              <a:rPr lang="en-US" sz="2400" dirty="0">
                <a:latin typeface="Humnst777 BT"/>
              </a:rPr>
              <a:t> 40% </a:t>
            </a:r>
            <a:r>
              <a:rPr lang="el-GR" sz="2400" b="1" dirty="0" smtClean="0">
                <a:latin typeface="Humnst777 BT"/>
              </a:rPr>
              <a:t>πρωτεΐνες</a:t>
            </a:r>
            <a:endParaRPr lang="en-US" sz="2400" b="1" dirty="0">
              <a:latin typeface="Humnst777 BT"/>
            </a:endParaRPr>
          </a:p>
          <a:p>
            <a:pPr eaLnBrk="0" hangingPunct="0">
              <a:buFontTx/>
              <a:buChar char="-"/>
            </a:pPr>
            <a:r>
              <a:rPr lang="en-US" sz="2400" dirty="0">
                <a:latin typeface="Humnst777 BT"/>
              </a:rPr>
              <a:t> 36% </a:t>
            </a:r>
            <a:r>
              <a:rPr lang="el-GR" sz="2400" b="1" dirty="0" smtClean="0">
                <a:latin typeface="Humnst777 BT"/>
              </a:rPr>
              <a:t>υδατάνθρακες</a:t>
            </a:r>
            <a:r>
              <a:rPr lang="en-US" sz="2400" dirty="0" smtClean="0">
                <a:latin typeface="Humnst777 BT"/>
              </a:rPr>
              <a:t>  </a:t>
            </a:r>
            <a:endParaRPr lang="en-US" sz="2400" dirty="0">
              <a:latin typeface="Humnst777 BT"/>
            </a:endParaRPr>
          </a:p>
          <a:p>
            <a:pPr eaLnBrk="0" hangingPunct="0">
              <a:buFontTx/>
              <a:buChar char="-"/>
            </a:pPr>
            <a:r>
              <a:rPr lang="en-US" sz="2400" dirty="0">
                <a:latin typeface="Humnst777 BT"/>
              </a:rPr>
              <a:t> </a:t>
            </a:r>
            <a:r>
              <a:rPr lang="el-GR" sz="2400" b="1" dirty="0" smtClean="0">
                <a:latin typeface="Humnst777 BT"/>
              </a:rPr>
              <a:t>ένζυμα</a:t>
            </a:r>
            <a:r>
              <a:rPr lang="en-US" sz="2400" dirty="0" smtClean="0">
                <a:latin typeface="Humnst777 BT"/>
              </a:rPr>
              <a:t> (</a:t>
            </a:r>
            <a:r>
              <a:rPr lang="el-GR" sz="2400" dirty="0" err="1" smtClean="0">
                <a:latin typeface="Humnst777 BT"/>
              </a:rPr>
              <a:t>ζυμάση</a:t>
            </a:r>
            <a:r>
              <a:rPr lang="en-US" sz="2400" dirty="0" smtClean="0">
                <a:latin typeface="Humnst777 BT"/>
              </a:rPr>
              <a:t>, </a:t>
            </a:r>
            <a:r>
              <a:rPr lang="el-GR" sz="2400" dirty="0" err="1" smtClean="0">
                <a:latin typeface="Humnst777 BT"/>
              </a:rPr>
              <a:t>ιμβερτάση</a:t>
            </a:r>
            <a:r>
              <a:rPr lang="el-GR" sz="2400" dirty="0" smtClean="0">
                <a:latin typeface="Humnst777 BT"/>
              </a:rPr>
              <a:t> και </a:t>
            </a:r>
            <a:r>
              <a:rPr lang="el-GR" sz="2400" dirty="0" err="1" smtClean="0">
                <a:latin typeface="Humnst777 BT"/>
              </a:rPr>
              <a:t>μαλτάση</a:t>
            </a:r>
            <a:r>
              <a:rPr lang="en-US" sz="2400" dirty="0" smtClean="0">
                <a:latin typeface="Humnst777 BT"/>
              </a:rPr>
              <a:t>).</a:t>
            </a:r>
          </a:p>
          <a:p>
            <a:pPr eaLnBrk="0" hangingPunct="0">
              <a:buFontTx/>
              <a:buChar char="-"/>
            </a:pPr>
            <a:r>
              <a:rPr lang="en-US" sz="2400" dirty="0" smtClean="0">
                <a:latin typeface="Humnst777 BT"/>
              </a:rPr>
              <a:t> </a:t>
            </a:r>
            <a:r>
              <a:rPr lang="el-GR" sz="2400" dirty="0" smtClean="0">
                <a:latin typeface="Humnst777 BT"/>
              </a:rPr>
              <a:t>Βιταμίνες του </a:t>
            </a:r>
            <a:r>
              <a:rPr lang="el-GR" sz="2400" b="1" dirty="0" smtClean="0">
                <a:latin typeface="Humnst777 BT"/>
              </a:rPr>
              <a:t>συμπλέγματος</a:t>
            </a:r>
            <a:r>
              <a:rPr lang="en-US" sz="2400" b="1" dirty="0" smtClean="0">
                <a:latin typeface="Humnst777 BT"/>
              </a:rPr>
              <a:t> B</a:t>
            </a:r>
            <a:r>
              <a:rPr lang="en-US" sz="2400" dirty="0" smtClean="0">
                <a:latin typeface="Humnst777 BT"/>
              </a:rPr>
              <a:t>.</a:t>
            </a:r>
            <a:endParaRPr lang="en-US" sz="2400" dirty="0">
              <a:latin typeface="Humnst777 B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9" name="8 Rectángulo"/>
          <p:cNvSpPr/>
          <p:nvPr/>
        </p:nvSpPr>
        <p:spPr>
          <a:xfrm>
            <a:off x="1357313" y="785813"/>
            <a:ext cx="6715125" cy="1384995"/>
          </a:xfrm>
          <a:prstGeom prst="rect">
            <a:avLst/>
          </a:prstGeom>
        </p:spPr>
        <p:txBody>
          <a:bodyPr>
            <a:spAutoFit/>
          </a:bodyPr>
          <a:lstStyle/>
          <a:p>
            <a:pPr marL="514350" indent="-514350">
              <a:buClr>
                <a:srgbClr val="004C82"/>
              </a:buClr>
              <a:buFont typeface="+mj-lt"/>
              <a:buAutoNum type="alphaUcPeriod" startAt="2"/>
              <a:defRPr/>
            </a:pPr>
            <a:r>
              <a:rPr lang="el-GR" sz="2800" dirty="0">
                <a:solidFill>
                  <a:srgbClr val="595959"/>
                </a:solidFill>
              </a:rPr>
              <a:t>Παρέχει τους απαραίτητους </a:t>
            </a:r>
            <a:r>
              <a:rPr lang="el-GR" sz="2800" b="1" dirty="0">
                <a:solidFill>
                  <a:srgbClr val="595959"/>
                </a:solidFill>
              </a:rPr>
              <a:t>συμπαράγοντες</a:t>
            </a:r>
            <a:r>
              <a:rPr lang="el-GR" sz="2800" dirty="0">
                <a:solidFill>
                  <a:srgbClr val="595959"/>
                </a:solidFill>
              </a:rPr>
              <a:t> για τη διεξαγωγή της μικροβιακής </a:t>
            </a:r>
            <a:r>
              <a:rPr lang="el-GR" sz="2800" dirty="0" smtClean="0">
                <a:solidFill>
                  <a:srgbClr val="595959"/>
                </a:solidFill>
              </a:rPr>
              <a:t>ζύμωσης στη Μ.Κ..</a:t>
            </a:r>
            <a:endParaRPr lang="en-GB" sz="2800" dirty="0">
              <a:solidFill>
                <a:schemeClr val="accent4">
                  <a:lumMod val="65000"/>
                  <a:lumOff val="35000"/>
                </a:schemeClr>
              </a:solidFill>
              <a:cs typeface="+mn-cs"/>
            </a:endParaRPr>
          </a:p>
        </p:txBody>
      </p:sp>
      <p:sp>
        <p:nvSpPr>
          <p:cNvPr id="10" name="Rectangle 2"/>
          <p:cNvSpPr>
            <a:spLocks noChangeArrowheads="1"/>
          </p:cNvSpPr>
          <p:nvPr/>
        </p:nvSpPr>
        <p:spPr bwMode="auto">
          <a:xfrm>
            <a:off x="762000" y="2143125"/>
            <a:ext cx="8382000" cy="5447645"/>
          </a:xfrm>
          <a:prstGeom prst="rect">
            <a:avLst/>
          </a:prstGeom>
          <a:noFill/>
          <a:ln w="9525">
            <a:noFill/>
            <a:miter lim="800000"/>
            <a:headEnd/>
            <a:tailEnd/>
          </a:ln>
          <a:effectLst/>
        </p:spPr>
        <p:txBody>
          <a:bodyPr>
            <a:spAutoFit/>
          </a:bodyPr>
          <a:lstStyle/>
          <a:p>
            <a:pPr>
              <a:defRPr/>
            </a:pPr>
            <a:r>
              <a:rPr lang="el-GR" sz="2400" b="1" dirty="0" smtClean="0">
                <a:solidFill>
                  <a:srgbClr val="004C82"/>
                </a:solidFill>
                <a:latin typeface="Humnst777 BT" pitchFamily="34" charset="0"/>
              </a:rPr>
              <a:t>Θειικό κοβάλτιο</a:t>
            </a:r>
            <a:r>
              <a:rPr lang="en-US" sz="2400" b="1" dirty="0" smtClean="0">
                <a:solidFill>
                  <a:srgbClr val="004C82"/>
                </a:solidFill>
                <a:latin typeface="Humnst777 BT" pitchFamily="34" charset="0"/>
              </a:rPr>
              <a:t>:</a:t>
            </a:r>
            <a:endParaRPr lang="en-US" sz="2400" b="1" dirty="0">
              <a:solidFill>
                <a:srgbClr val="004C82"/>
              </a:solidFill>
              <a:latin typeface="Humnst777 BT" pitchFamily="34" charset="0"/>
            </a:endParaRPr>
          </a:p>
          <a:p>
            <a:pPr marL="457200" indent="-457200">
              <a:buFont typeface="+mj-lt"/>
              <a:buAutoNum type="alphaLcPeriod"/>
              <a:defRPr/>
            </a:pPr>
            <a:r>
              <a:rPr lang="el-GR" sz="2400" dirty="0" smtClean="0">
                <a:cs typeface="+mn-cs"/>
              </a:rPr>
              <a:t>Κοβάλτιο</a:t>
            </a:r>
            <a:r>
              <a:rPr lang="en-GB" sz="2400" dirty="0" smtClean="0">
                <a:cs typeface="+mn-cs"/>
              </a:rPr>
              <a:t>: </a:t>
            </a:r>
            <a:r>
              <a:rPr lang="el-GR" sz="2400" dirty="0" smtClean="0">
                <a:cs typeface="+mn-cs"/>
              </a:rPr>
              <a:t>συστατικό της βιταμίνης </a:t>
            </a:r>
            <a:r>
              <a:rPr lang="en-GB" sz="2400" dirty="0" smtClean="0">
                <a:cs typeface="+mn-cs"/>
              </a:rPr>
              <a:t>B</a:t>
            </a:r>
            <a:r>
              <a:rPr lang="en-GB" sz="2400" baseline="-25000" dirty="0" smtClean="0">
                <a:cs typeface="+mn-cs"/>
              </a:rPr>
              <a:t>12 </a:t>
            </a:r>
            <a:r>
              <a:rPr lang="en-GB" sz="2400" dirty="0" smtClean="0">
                <a:cs typeface="+mn-cs"/>
              </a:rPr>
              <a:t>(</a:t>
            </a:r>
            <a:r>
              <a:rPr lang="el-GR" sz="2400" dirty="0" smtClean="0">
                <a:cs typeface="+mn-cs"/>
              </a:rPr>
              <a:t>κυανοκοβαλαμίνη</a:t>
            </a:r>
            <a:r>
              <a:rPr lang="en-GB" sz="2400" dirty="0" smtClean="0">
                <a:cs typeface="+mn-cs"/>
              </a:rPr>
              <a:t>)</a:t>
            </a:r>
            <a:r>
              <a:rPr lang="el-GR" sz="2400" dirty="0" smtClean="0">
                <a:cs typeface="+mn-cs"/>
              </a:rPr>
              <a:t>, που είναι απαραίτητη για την </a:t>
            </a:r>
            <a:r>
              <a:rPr lang="el-GR" sz="2400" dirty="0" err="1" smtClean="0">
                <a:cs typeface="+mn-cs"/>
              </a:rPr>
              <a:t>ερυθροποίηση</a:t>
            </a:r>
            <a:r>
              <a:rPr lang="el-GR" sz="2400" dirty="0" smtClean="0">
                <a:cs typeface="+mn-cs"/>
              </a:rPr>
              <a:t> στα μηρυκαστικά.</a:t>
            </a:r>
            <a:endParaRPr lang="en-GB" sz="2400" dirty="0">
              <a:cs typeface="+mn-cs"/>
            </a:endParaRPr>
          </a:p>
          <a:p>
            <a:pPr marL="457200" indent="-457200">
              <a:defRPr/>
            </a:pPr>
            <a:r>
              <a:rPr lang="en-GB" sz="2400" dirty="0">
                <a:cs typeface="+mn-cs"/>
              </a:rPr>
              <a:t>	</a:t>
            </a:r>
            <a:r>
              <a:rPr lang="el-GR" sz="2400" dirty="0" smtClean="0">
                <a:cs typeface="+mn-cs"/>
              </a:rPr>
              <a:t>Απαραίτητο για την μετατροπή του προπιονικού οξέος σε γλυκόζη.</a:t>
            </a:r>
            <a:r>
              <a:rPr lang="en-GB" sz="2400" dirty="0" smtClean="0">
                <a:cs typeface="+mn-cs"/>
              </a:rPr>
              <a:t> </a:t>
            </a:r>
            <a:endParaRPr lang="en-GB" sz="2400" dirty="0">
              <a:cs typeface="+mn-cs"/>
            </a:endParaRPr>
          </a:p>
          <a:p>
            <a:pPr marL="457200" indent="-457200">
              <a:defRPr/>
            </a:pPr>
            <a:r>
              <a:rPr lang="el-GR" sz="1400" i="1" dirty="0" smtClean="0">
                <a:cs typeface="+mn-cs"/>
              </a:rPr>
              <a:t>Στην μετατροπή αυτή, </a:t>
            </a:r>
            <a:r>
              <a:rPr lang="el-GR" sz="1400" b="1" i="1" dirty="0" smtClean="0"/>
              <a:t>που </a:t>
            </a:r>
            <a:r>
              <a:rPr lang="el-GR" sz="1400" b="1" i="1" dirty="0"/>
              <a:t>απαιτεί </a:t>
            </a:r>
            <a:r>
              <a:rPr lang="el-GR" sz="1400" b="1" i="1" dirty="0" smtClean="0"/>
              <a:t>την παρουσία</a:t>
            </a:r>
            <a:r>
              <a:rPr lang="en-GB" sz="1400" b="1" i="1" dirty="0" smtClean="0"/>
              <a:t> </a:t>
            </a:r>
            <a:r>
              <a:rPr lang="el-GR" sz="1400" b="1" i="1" dirty="0" smtClean="0"/>
              <a:t>Βιταμίνης </a:t>
            </a:r>
            <a:r>
              <a:rPr lang="el-GR" sz="1400" b="1" i="1" dirty="0"/>
              <a:t>Β</a:t>
            </a:r>
            <a:r>
              <a:rPr lang="en-GB" sz="1400" b="1" i="1" baseline="-25000" dirty="0"/>
              <a:t>12</a:t>
            </a:r>
            <a:r>
              <a:rPr lang="en-GB" sz="1400" b="1" i="1" dirty="0"/>
              <a:t> </a:t>
            </a:r>
            <a:r>
              <a:rPr lang="el-GR" sz="1400" b="1" i="1" dirty="0"/>
              <a:t>ως </a:t>
            </a:r>
            <a:r>
              <a:rPr lang="el-GR" sz="1400" b="1" i="1" dirty="0" err="1" smtClean="0"/>
              <a:t>συμπαράγοντα</a:t>
            </a:r>
            <a:r>
              <a:rPr lang="el-GR" sz="1400" b="1" i="1" dirty="0" smtClean="0"/>
              <a:t>, </a:t>
            </a:r>
            <a:r>
              <a:rPr lang="el-GR" sz="1400" i="1" dirty="0" smtClean="0">
                <a:cs typeface="+mn-cs"/>
              </a:rPr>
              <a:t>το συνένζυμο </a:t>
            </a:r>
            <a:r>
              <a:rPr lang="en-GB" sz="1400" i="1" dirty="0" err="1" smtClean="0">
                <a:cs typeface="+mn-cs"/>
              </a:rPr>
              <a:t>methylmalonyl-CoA</a:t>
            </a:r>
            <a:r>
              <a:rPr lang="en-GB" sz="1400" i="1" dirty="0" smtClean="0">
                <a:cs typeface="+mn-cs"/>
              </a:rPr>
              <a:t> </a:t>
            </a:r>
            <a:r>
              <a:rPr lang="el-GR" sz="1400" i="1" dirty="0" smtClean="0">
                <a:cs typeface="+mn-cs"/>
              </a:rPr>
              <a:t>μετατρέπεται σε</a:t>
            </a:r>
            <a:r>
              <a:rPr lang="en-GB" sz="1400" i="1" dirty="0" smtClean="0">
                <a:cs typeface="+mn-cs"/>
              </a:rPr>
              <a:t> </a:t>
            </a:r>
            <a:r>
              <a:rPr lang="en-GB" sz="1400" i="1" dirty="0" err="1">
                <a:cs typeface="+mn-cs"/>
              </a:rPr>
              <a:t>succinyl-CoA</a:t>
            </a:r>
            <a:r>
              <a:rPr lang="en-GB" sz="1400" i="1" dirty="0">
                <a:cs typeface="+mn-cs"/>
              </a:rPr>
              <a:t>, </a:t>
            </a:r>
            <a:r>
              <a:rPr lang="el-GR" sz="1400" i="1" dirty="0" smtClean="0">
                <a:cs typeface="+mn-cs"/>
              </a:rPr>
              <a:t>και καταλύεται από το ένζυμο </a:t>
            </a:r>
            <a:r>
              <a:rPr lang="en-GB" sz="1400" b="1" i="1" dirty="0" err="1" smtClean="0">
                <a:cs typeface="+mn-cs"/>
              </a:rPr>
              <a:t>methylmalonylCoA</a:t>
            </a:r>
            <a:r>
              <a:rPr lang="en-GB" sz="1400" b="1" i="1" dirty="0" smtClean="0">
                <a:cs typeface="+mn-cs"/>
              </a:rPr>
              <a:t> </a:t>
            </a:r>
            <a:r>
              <a:rPr lang="el-GR" sz="1400" b="1" i="1" dirty="0" err="1" smtClean="0">
                <a:cs typeface="+mn-cs"/>
              </a:rPr>
              <a:t>ισομεράση</a:t>
            </a:r>
            <a:r>
              <a:rPr lang="en-GB" sz="1400" i="1" dirty="0" smtClean="0">
                <a:cs typeface="+mn-cs"/>
              </a:rPr>
              <a:t>,</a:t>
            </a:r>
            <a:r>
              <a:rPr lang="el-GR" sz="1400" b="1" i="1" dirty="0" smtClean="0">
                <a:cs typeface="+mn-cs"/>
              </a:rPr>
              <a:t>. Σε περίπτωση απουσίας Κοβαλτίου, η βιταμίνη </a:t>
            </a:r>
            <a:r>
              <a:rPr lang="en-GB" sz="1400" b="1" i="1" dirty="0" smtClean="0">
                <a:cs typeface="+mn-cs"/>
              </a:rPr>
              <a:t>B</a:t>
            </a:r>
            <a:r>
              <a:rPr lang="en-GB" sz="1400" b="1" i="1" baseline="-25000" dirty="0" smtClean="0">
                <a:cs typeface="+mn-cs"/>
              </a:rPr>
              <a:t>12</a:t>
            </a:r>
            <a:r>
              <a:rPr lang="en-GB" sz="1400" b="1" i="1" dirty="0" smtClean="0">
                <a:cs typeface="+mn-cs"/>
              </a:rPr>
              <a:t> </a:t>
            </a:r>
            <a:r>
              <a:rPr lang="el-GR" sz="1400" i="1" dirty="0" smtClean="0">
                <a:cs typeface="+mn-cs"/>
              </a:rPr>
              <a:t>είναι ανεπαρκής και το προπιονικό οξύ δεν μπορεί να χρησιμοποιηθεί. Αποτελεί λοιπόν πολύ σημαντικό παράγοντα της διατροφής, αν λάβουμε υπόψη ότι όπως προαναφέρθηκε, το </a:t>
            </a:r>
            <a:r>
              <a:rPr lang="en-GB" sz="1400" i="1" dirty="0" smtClean="0">
                <a:cs typeface="+mn-cs"/>
              </a:rPr>
              <a:t>70</a:t>
            </a:r>
            <a:r>
              <a:rPr lang="en-GB" sz="1400" i="1" dirty="0">
                <a:cs typeface="+mn-cs"/>
              </a:rPr>
              <a:t>% </a:t>
            </a:r>
            <a:r>
              <a:rPr lang="el-GR" sz="1400" i="1" dirty="0" smtClean="0">
                <a:cs typeface="+mn-cs"/>
              </a:rPr>
              <a:t>των ημερήσιων ενεργειακών αναγκών των μηρυκαστικών προέρχεται από τα πτητικά λιπαρά οξέα. </a:t>
            </a:r>
            <a:endParaRPr lang="en-GB" sz="2400" dirty="0">
              <a:cs typeface="+mn-cs"/>
            </a:endParaRPr>
          </a:p>
          <a:p>
            <a:pPr marL="457200" indent="-457200">
              <a:buFont typeface="+mj-lt"/>
              <a:buAutoNum type="alphaLcPeriod" startAt="2"/>
              <a:defRPr/>
            </a:pPr>
            <a:r>
              <a:rPr lang="en-GB" sz="2400" dirty="0">
                <a:cs typeface="+mn-cs"/>
              </a:rPr>
              <a:t> </a:t>
            </a:r>
            <a:r>
              <a:rPr lang="el-GR" sz="2400" dirty="0" smtClean="0"/>
              <a:t>Θειικά: </a:t>
            </a:r>
            <a:r>
              <a:rPr lang="el-GR" sz="2400" dirty="0"/>
              <a:t>Συνένζυμο για τη ζύμωση</a:t>
            </a:r>
            <a:r>
              <a:rPr lang="en-GB" sz="2400" dirty="0"/>
              <a:t>. </a:t>
            </a:r>
            <a:r>
              <a:rPr lang="el-GR" sz="2400" dirty="0"/>
              <a:t>Το Θείο χρησιμοποιείται για να σχηματίσει θειούχα αμινοξέα, τα οποία θα εμφανιστούν αργότερα στο γάλα και σε άλλα οργανικά υγρά</a:t>
            </a:r>
            <a:endParaRPr lang="en-US" sz="2400" dirty="0">
              <a:latin typeface="Humnst777 BT"/>
            </a:endParaRPr>
          </a:p>
          <a:p>
            <a:pPr eaLnBrk="0" hangingPunct="0">
              <a:defRPr/>
            </a:pPr>
            <a:endParaRPr lang="en-US" sz="2400" dirty="0">
              <a:latin typeface="Humnst777 BT"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9" name="8 Rectángulo"/>
          <p:cNvSpPr/>
          <p:nvPr/>
        </p:nvSpPr>
        <p:spPr>
          <a:xfrm>
            <a:off x="1357313" y="785813"/>
            <a:ext cx="6715125" cy="954107"/>
          </a:xfrm>
          <a:prstGeom prst="rect">
            <a:avLst/>
          </a:prstGeom>
        </p:spPr>
        <p:txBody>
          <a:bodyPr>
            <a:spAutoFit/>
          </a:bodyPr>
          <a:lstStyle/>
          <a:p>
            <a:pPr marL="514350" indent="-514350">
              <a:buClr>
                <a:srgbClr val="004C82"/>
              </a:buClr>
              <a:buFont typeface="+mj-lt"/>
              <a:buAutoNum type="alphaUcPeriod" startAt="3"/>
              <a:defRPr/>
            </a:pPr>
            <a:r>
              <a:rPr lang="el-GR" sz="2800" dirty="0">
                <a:solidFill>
                  <a:srgbClr val="595959"/>
                </a:solidFill>
              </a:rPr>
              <a:t>Διατηρεί τη </a:t>
            </a:r>
            <a:r>
              <a:rPr lang="el-GR" sz="2800" b="1" dirty="0" smtClean="0">
                <a:solidFill>
                  <a:srgbClr val="595959"/>
                </a:solidFill>
              </a:rPr>
              <a:t>συνεχή επάρκεια </a:t>
            </a:r>
            <a:r>
              <a:rPr lang="el-GR" sz="2800" b="1" dirty="0">
                <a:solidFill>
                  <a:srgbClr val="595959"/>
                </a:solidFill>
              </a:rPr>
              <a:t>των μικροοργανισμών της Μ.Κ.</a:t>
            </a:r>
            <a:r>
              <a:rPr lang="en-GB" sz="2800" dirty="0">
                <a:solidFill>
                  <a:srgbClr val="595959"/>
                </a:solidFill>
              </a:rPr>
              <a:t>. </a:t>
            </a:r>
          </a:p>
        </p:txBody>
      </p:sp>
      <p:sp>
        <p:nvSpPr>
          <p:cNvPr id="50180" name="Rectangle 2"/>
          <p:cNvSpPr>
            <a:spLocks noChangeArrowheads="1"/>
          </p:cNvSpPr>
          <p:nvPr/>
        </p:nvSpPr>
        <p:spPr bwMode="auto">
          <a:xfrm>
            <a:off x="467544" y="1844825"/>
            <a:ext cx="8676456" cy="4893647"/>
          </a:xfrm>
          <a:prstGeom prst="rect">
            <a:avLst/>
          </a:prstGeom>
          <a:noFill/>
          <a:ln w="9525">
            <a:noFill/>
            <a:miter lim="800000"/>
            <a:headEnd/>
            <a:tailEnd/>
          </a:ln>
        </p:spPr>
        <p:txBody>
          <a:bodyPr wrap="square">
            <a:spAutoFit/>
          </a:bodyPr>
          <a:lstStyle/>
          <a:p>
            <a:r>
              <a:rPr lang="es-ES" sz="2400" b="1" i="1" dirty="0">
                <a:solidFill>
                  <a:srgbClr val="004C82"/>
                </a:solidFill>
                <a:latin typeface="Humnst777 BT"/>
              </a:rPr>
              <a:t>Saccharomyces cerevisiae:</a:t>
            </a:r>
            <a:r>
              <a:rPr lang="en-US" sz="2400" b="1" dirty="0">
                <a:solidFill>
                  <a:srgbClr val="0033CC"/>
                </a:solidFill>
                <a:latin typeface="Humnst777 BT"/>
              </a:rPr>
              <a:t> </a:t>
            </a:r>
            <a:r>
              <a:rPr lang="el-GR" sz="2400" dirty="0" smtClean="0">
                <a:latin typeface="Humnst777 BT"/>
              </a:rPr>
              <a:t>Φυσικός</a:t>
            </a:r>
            <a:endParaRPr lang="en-US" sz="2400" dirty="0">
              <a:latin typeface="Humnst777 BT"/>
            </a:endParaRPr>
          </a:p>
          <a:p>
            <a:r>
              <a:rPr lang="el-GR" sz="2400" dirty="0" smtClean="0"/>
              <a:t>Όταν η διατροφή των μηρυκαστικών μεταβάλλεται και ειδικότερα μέσω της αυξημένης συγκέντρωσης συμπυκνωμένων ουσιών, που περιέχουν υψηλές συγκεντρώσεις υδατοδιαλυτών υδατανθράκων και μειωμένη ποσότητα κυτταρίνης, παρατηρούνται αξιοσημείωτες μεταβολές στον τύπο των μικροοργανισμών που αναπτύσσονται</a:t>
            </a:r>
            <a:r>
              <a:rPr lang="en-GB" sz="2400" dirty="0" smtClean="0"/>
              <a:t>.</a:t>
            </a:r>
            <a:endParaRPr lang="en-GB" sz="2400" dirty="0"/>
          </a:p>
          <a:p>
            <a:r>
              <a:rPr lang="el-GR" sz="2400" dirty="0" smtClean="0"/>
              <a:t>Για την προσαρμογή του πληθυσμού της μικροχλωρίδας απαιτείται μεγάλο χρονικό διάστημα</a:t>
            </a:r>
            <a:r>
              <a:rPr lang="en-GB" sz="2400" dirty="0" smtClean="0"/>
              <a:t>. </a:t>
            </a:r>
            <a:endParaRPr lang="en-GB" sz="2400" dirty="0"/>
          </a:p>
          <a:p>
            <a:r>
              <a:rPr lang="el-GR" sz="2400" dirty="0" smtClean="0"/>
              <a:t>Εάν αυτή η μεταβολή γίνει υπερβολικά γρήγορα</a:t>
            </a:r>
            <a:r>
              <a:rPr lang="en-GB" sz="2400" dirty="0" smtClean="0"/>
              <a:t>, </a:t>
            </a:r>
            <a:r>
              <a:rPr lang="el-GR" sz="2400" dirty="0" smtClean="0"/>
              <a:t>παρατηρείται διακοπή της ζύμωσης και μπορεί να εμφανιστούν πεπτικές διαταραχές</a:t>
            </a:r>
            <a:r>
              <a:rPr lang="en-GB" sz="2400" dirty="0" smtClean="0"/>
              <a:t>.</a:t>
            </a:r>
            <a:endParaRPr lang="en-US" sz="2400" dirty="0">
              <a:latin typeface="Humnst777 B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9" name="8 Rectángulo"/>
          <p:cNvSpPr/>
          <p:nvPr/>
        </p:nvSpPr>
        <p:spPr>
          <a:xfrm>
            <a:off x="1357313" y="785813"/>
            <a:ext cx="6715125" cy="1384995"/>
          </a:xfrm>
          <a:prstGeom prst="rect">
            <a:avLst/>
          </a:prstGeom>
        </p:spPr>
        <p:txBody>
          <a:bodyPr>
            <a:spAutoFit/>
          </a:bodyPr>
          <a:lstStyle/>
          <a:p>
            <a:pPr marL="514350" indent="-514350">
              <a:buClr>
                <a:srgbClr val="004C82"/>
              </a:buClr>
              <a:buFont typeface="+mj-lt"/>
              <a:buAutoNum type="alphaUcPeriod" startAt="3"/>
              <a:defRPr/>
            </a:pPr>
            <a:r>
              <a:rPr lang="el-GR" sz="2800" dirty="0">
                <a:solidFill>
                  <a:srgbClr val="595959"/>
                </a:solidFill>
              </a:rPr>
              <a:t>Διατηρεί τη </a:t>
            </a:r>
            <a:r>
              <a:rPr lang="el-GR" sz="2800" b="1" dirty="0" smtClean="0">
                <a:solidFill>
                  <a:srgbClr val="595959"/>
                </a:solidFill>
              </a:rPr>
              <a:t>συνεχή επάρκεια </a:t>
            </a:r>
            <a:r>
              <a:rPr lang="el-GR" sz="2800" b="1" dirty="0">
                <a:solidFill>
                  <a:srgbClr val="595959"/>
                </a:solidFill>
              </a:rPr>
              <a:t>των μικροοργανισμών της Μ.Κ.</a:t>
            </a:r>
            <a:r>
              <a:rPr lang="en-GB" sz="2800" dirty="0">
                <a:solidFill>
                  <a:srgbClr val="595959"/>
                </a:solidFill>
              </a:rPr>
              <a:t>. </a:t>
            </a:r>
          </a:p>
          <a:p>
            <a:pPr>
              <a:buClr>
                <a:srgbClr val="004C82"/>
              </a:buClr>
              <a:defRPr/>
            </a:pPr>
            <a:r>
              <a:rPr lang="en-GB" sz="2800" dirty="0" smtClean="0">
                <a:solidFill>
                  <a:schemeClr val="accent4">
                    <a:lumMod val="65000"/>
                    <a:lumOff val="35000"/>
                  </a:schemeClr>
                </a:solidFill>
                <a:cs typeface="+mn-cs"/>
              </a:rPr>
              <a:t> </a:t>
            </a:r>
            <a:endParaRPr lang="en-GB" sz="2800" dirty="0">
              <a:solidFill>
                <a:schemeClr val="accent4">
                  <a:lumMod val="65000"/>
                  <a:lumOff val="35000"/>
                </a:schemeClr>
              </a:solidFill>
              <a:cs typeface="+mn-cs"/>
            </a:endParaRPr>
          </a:p>
        </p:txBody>
      </p:sp>
      <p:sp>
        <p:nvSpPr>
          <p:cNvPr id="51204" name="Rectangle 2"/>
          <p:cNvSpPr>
            <a:spLocks noChangeArrowheads="1"/>
          </p:cNvSpPr>
          <p:nvPr/>
        </p:nvSpPr>
        <p:spPr bwMode="auto">
          <a:xfrm>
            <a:off x="762000" y="2143125"/>
            <a:ext cx="7167563" cy="3416320"/>
          </a:xfrm>
          <a:prstGeom prst="rect">
            <a:avLst/>
          </a:prstGeom>
          <a:noFill/>
          <a:ln w="9525">
            <a:noFill/>
            <a:miter lim="800000"/>
            <a:headEnd/>
            <a:tailEnd/>
          </a:ln>
        </p:spPr>
        <p:txBody>
          <a:bodyPr>
            <a:spAutoFit/>
          </a:bodyPr>
          <a:lstStyle/>
          <a:p>
            <a:r>
              <a:rPr lang="es-ES" sz="2400" b="1" i="1" dirty="0">
                <a:solidFill>
                  <a:srgbClr val="004C82"/>
                </a:solidFill>
                <a:latin typeface="Humnst777 BT"/>
              </a:rPr>
              <a:t>Saccharomyces cerevisiae:</a:t>
            </a:r>
            <a:r>
              <a:rPr lang="en-US" sz="2400" b="1" dirty="0">
                <a:solidFill>
                  <a:srgbClr val="0033CC"/>
                </a:solidFill>
                <a:latin typeface="Humnst777 BT"/>
              </a:rPr>
              <a:t> </a:t>
            </a:r>
          </a:p>
          <a:p>
            <a:endParaRPr lang="en-US" sz="2400" b="1" dirty="0">
              <a:solidFill>
                <a:srgbClr val="0033CC"/>
              </a:solidFill>
              <a:latin typeface="Humnst777 BT"/>
            </a:endParaRPr>
          </a:p>
          <a:p>
            <a:r>
              <a:rPr lang="el-GR" sz="2400" dirty="0"/>
              <a:t>Αφυδατωμένοι μικροοργανισμοί της Μ.Κ., που συνεχίζουν τον βιολογικό τους κύκλο κάτω από κατάλληλες συνθήκες περιβάλλοντος, σε συνδυασμό με υποστρώματα, συμπαράγοντες και </a:t>
            </a:r>
            <a:r>
              <a:rPr lang="en-GB" sz="2400" dirty="0"/>
              <a:t> </a:t>
            </a:r>
            <a:r>
              <a:rPr lang="el-GR" sz="2400" dirty="0"/>
              <a:t>ρυθμιστικούς παράγοντες</a:t>
            </a:r>
            <a:r>
              <a:rPr lang="en-GB" sz="2400" dirty="0"/>
              <a:t>, </a:t>
            </a:r>
            <a:r>
              <a:rPr lang="el-GR" sz="2400" dirty="0"/>
              <a:t>που διευκολύνουν </a:t>
            </a:r>
            <a:r>
              <a:rPr lang="el-GR" sz="2400" dirty="0" smtClean="0"/>
              <a:t>την εγκατάσταση </a:t>
            </a:r>
            <a:r>
              <a:rPr lang="el-GR" sz="2400" dirty="0"/>
              <a:t>και την ανάπτυξη των   μικροοργανισμών αυτών στην Μ.Κ.</a:t>
            </a:r>
            <a:r>
              <a:rPr lang="es-ES" sz="2400" dirty="0"/>
              <a:t> </a:t>
            </a:r>
            <a:endParaRPr lang="es-ES_tradnl" sz="2400" dirty="0"/>
          </a:p>
        </p:txBody>
      </p:sp>
      <p:pic>
        <p:nvPicPr>
          <p:cNvPr id="12" name="Picture 3" descr="levucellsc">
            <a:hlinkClick r:id="rId2" action="ppaction://program"/>
          </p:cNvPr>
          <p:cNvPicPr>
            <a:picLocks noChangeAspect="1" noChangeArrowheads="1"/>
          </p:cNvPicPr>
          <p:nvPr/>
        </p:nvPicPr>
        <p:blipFill>
          <a:blip r:embed="rId3" cstate="print"/>
          <a:srcRect/>
          <a:stretch>
            <a:fillRect/>
          </a:stretch>
        </p:blipFill>
        <p:spPr bwMode="auto">
          <a:xfrm>
            <a:off x="7500938" y="1357313"/>
            <a:ext cx="129222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9" name="8 Rectángulo"/>
          <p:cNvSpPr/>
          <p:nvPr/>
        </p:nvSpPr>
        <p:spPr>
          <a:xfrm>
            <a:off x="1357313" y="785813"/>
            <a:ext cx="6715125" cy="954107"/>
          </a:xfrm>
          <a:prstGeom prst="rect">
            <a:avLst/>
          </a:prstGeom>
        </p:spPr>
        <p:txBody>
          <a:bodyPr>
            <a:spAutoFit/>
          </a:bodyPr>
          <a:lstStyle/>
          <a:p>
            <a:pPr marL="514350" indent="-514350">
              <a:buClr>
                <a:srgbClr val="004C82"/>
              </a:buClr>
              <a:buFont typeface="+mj-lt"/>
              <a:buAutoNum type="alphaUcPeriod" startAt="3"/>
              <a:defRPr/>
            </a:pPr>
            <a:r>
              <a:rPr lang="el-GR" sz="2800" dirty="0">
                <a:solidFill>
                  <a:srgbClr val="595959"/>
                </a:solidFill>
              </a:rPr>
              <a:t>Διατηρεί τη </a:t>
            </a:r>
            <a:r>
              <a:rPr lang="el-GR" sz="2800" b="1" dirty="0" smtClean="0">
                <a:solidFill>
                  <a:srgbClr val="595959"/>
                </a:solidFill>
              </a:rPr>
              <a:t>συνεχή επάρκεια των </a:t>
            </a:r>
            <a:r>
              <a:rPr lang="el-GR" sz="2800" b="1" dirty="0">
                <a:solidFill>
                  <a:srgbClr val="595959"/>
                </a:solidFill>
              </a:rPr>
              <a:t>μικροοργανισμών της Μ.Κ.</a:t>
            </a:r>
            <a:r>
              <a:rPr lang="en-GB" sz="2800" dirty="0">
                <a:solidFill>
                  <a:srgbClr val="595959"/>
                </a:solidFill>
              </a:rPr>
              <a:t>. </a:t>
            </a:r>
          </a:p>
        </p:txBody>
      </p:sp>
      <p:sp>
        <p:nvSpPr>
          <p:cNvPr id="52228" name="Rectangle 2"/>
          <p:cNvSpPr>
            <a:spLocks noChangeArrowheads="1"/>
          </p:cNvSpPr>
          <p:nvPr/>
        </p:nvSpPr>
        <p:spPr bwMode="auto">
          <a:xfrm>
            <a:off x="762000" y="2143125"/>
            <a:ext cx="8382000" cy="5262979"/>
          </a:xfrm>
          <a:prstGeom prst="rect">
            <a:avLst/>
          </a:prstGeom>
          <a:noFill/>
          <a:ln w="9525">
            <a:noFill/>
            <a:miter lim="800000"/>
            <a:headEnd/>
            <a:tailEnd/>
          </a:ln>
        </p:spPr>
        <p:txBody>
          <a:bodyPr>
            <a:spAutoFit/>
          </a:bodyPr>
          <a:lstStyle/>
          <a:p>
            <a:r>
              <a:rPr lang="es-ES" sz="2400" b="1" i="1" dirty="0">
                <a:solidFill>
                  <a:srgbClr val="004C82"/>
                </a:solidFill>
                <a:latin typeface="Humnst777 BT"/>
              </a:rPr>
              <a:t>Saccharomyces cerevisiae:</a:t>
            </a:r>
            <a:r>
              <a:rPr lang="en-US" sz="2400" b="1" dirty="0">
                <a:solidFill>
                  <a:srgbClr val="0033CC"/>
                </a:solidFill>
                <a:latin typeface="Humnst777 BT"/>
              </a:rPr>
              <a:t> </a:t>
            </a:r>
            <a:r>
              <a:rPr lang="el-GR" sz="2400" dirty="0" smtClean="0">
                <a:latin typeface="Humnst777 BT"/>
              </a:rPr>
              <a:t>Φυσικός</a:t>
            </a:r>
            <a:endParaRPr lang="en-US" sz="2400" dirty="0">
              <a:latin typeface="Humnst777 BT"/>
            </a:endParaRPr>
          </a:p>
          <a:p>
            <a:r>
              <a:rPr lang="el-GR" sz="2400" dirty="0" smtClean="0">
                <a:latin typeface="Humnst777 BT"/>
              </a:rPr>
              <a:t>Καταναλώνει οξυγόνο =&gt; προστατεύει τα αναερόβια βακτήρια</a:t>
            </a:r>
            <a:r>
              <a:rPr lang="en-US" sz="2400" dirty="0" smtClean="0">
                <a:latin typeface="Humnst777 BT"/>
              </a:rPr>
              <a:t> </a:t>
            </a:r>
            <a:endParaRPr lang="en-US" sz="2400" dirty="0">
              <a:latin typeface="Humnst777 BT"/>
            </a:endParaRPr>
          </a:p>
          <a:p>
            <a:endParaRPr lang="en-US" sz="2400" dirty="0">
              <a:latin typeface="Humnst777 BT"/>
            </a:endParaRPr>
          </a:p>
          <a:p>
            <a:r>
              <a:rPr lang="el-GR" sz="2400" dirty="0" smtClean="0">
                <a:latin typeface="Humnst777 BT"/>
              </a:rPr>
              <a:t>Διεγείρει την ανάπτυξη κυτταρινολυτικών βακτηρίων </a:t>
            </a:r>
            <a:r>
              <a:rPr lang="el-GR" sz="2400" dirty="0">
                <a:latin typeface="Humnst777 BT"/>
              </a:rPr>
              <a:t>(</a:t>
            </a:r>
            <a:r>
              <a:rPr lang="el-GR" sz="2400" dirty="0" smtClean="0">
                <a:latin typeface="Humnst777 BT"/>
              </a:rPr>
              <a:t>κυτταρίνη και ημικυτταρίνη</a:t>
            </a:r>
            <a:r>
              <a:rPr lang="el-GR" sz="2400" dirty="0">
                <a:latin typeface="Humnst777 BT"/>
              </a:rPr>
              <a:t>)</a:t>
            </a:r>
            <a:r>
              <a:rPr lang="en-US" sz="2400" dirty="0" smtClean="0">
                <a:latin typeface="Humnst777 BT"/>
              </a:rPr>
              <a:t> </a:t>
            </a:r>
            <a:r>
              <a:rPr lang="el-GR" sz="2400" dirty="0" smtClean="0">
                <a:latin typeface="Humnst777 BT"/>
              </a:rPr>
              <a:t>και βακτηρίων που παράγουν οξικό, βουτυρικό και μυρμηκικό οξύ</a:t>
            </a:r>
            <a:r>
              <a:rPr lang="en-US" sz="2400" dirty="0" smtClean="0">
                <a:latin typeface="Humnst777 BT"/>
              </a:rPr>
              <a:t>. </a:t>
            </a:r>
            <a:endParaRPr lang="en-US" sz="2400" dirty="0">
              <a:latin typeface="Humnst777 BT"/>
            </a:endParaRPr>
          </a:p>
          <a:p>
            <a:endParaRPr lang="en-US" sz="2400" dirty="0">
              <a:latin typeface="Humnst777 BT"/>
            </a:endParaRPr>
          </a:p>
          <a:p>
            <a:r>
              <a:rPr lang="el-GR" sz="2400" dirty="0" smtClean="0">
                <a:latin typeface="Humnst777 BT"/>
              </a:rPr>
              <a:t>Διεγείρει την ανάπτυξη των μικροβίων που καταναλώνουν γαλακτικό οξύ:</a:t>
            </a:r>
            <a:endParaRPr lang="en-US" sz="2400" dirty="0">
              <a:latin typeface="Humnst777 BT"/>
            </a:endParaRPr>
          </a:p>
          <a:p>
            <a:endParaRPr lang="en-US" sz="2400" dirty="0">
              <a:latin typeface="Humnst777 BT"/>
            </a:endParaRPr>
          </a:p>
          <a:p>
            <a:endParaRPr lang="en-US" sz="2400" dirty="0">
              <a:latin typeface="Humnst777 BT"/>
            </a:endParaRPr>
          </a:p>
          <a:p>
            <a:endParaRPr lang="es-ES" sz="2400" b="1" i="1" dirty="0">
              <a:latin typeface="Humnst777 BT"/>
            </a:endParaRPr>
          </a:p>
          <a:p>
            <a:pPr eaLnBrk="0" hangingPunct="0"/>
            <a:endParaRPr lang="en-US" sz="2400" dirty="0">
              <a:latin typeface="Humnst777 B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2"/>
          <p:cNvGrpSpPr>
            <a:grpSpLocks/>
          </p:cNvGrpSpPr>
          <p:nvPr/>
        </p:nvGrpSpPr>
        <p:grpSpPr bwMode="auto">
          <a:xfrm>
            <a:off x="785813" y="1582738"/>
            <a:ext cx="7724776" cy="5275262"/>
            <a:chOff x="912" y="1449"/>
            <a:chExt cx="4730" cy="2839"/>
          </a:xfrm>
        </p:grpSpPr>
        <p:sp>
          <p:nvSpPr>
            <p:cNvPr id="53255" name="AutoShape 3"/>
            <p:cNvSpPr>
              <a:spLocks noChangeArrowheads="1"/>
            </p:cNvSpPr>
            <p:nvPr/>
          </p:nvSpPr>
          <p:spPr bwMode="auto">
            <a:xfrm>
              <a:off x="2537" y="2847"/>
              <a:ext cx="970" cy="830"/>
            </a:xfrm>
            <a:custGeom>
              <a:avLst/>
              <a:gdLst>
                <a:gd name="T0" fmla="*/ 22 w 21600"/>
                <a:gd name="T1" fmla="*/ 0 h 21600"/>
                <a:gd name="T2" fmla="*/ 3 w 21600"/>
                <a:gd name="T3" fmla="*/ 17 h 21600"/>
                <a:gd name="T4" fmla="*/ 22 w 21600"/>
                <a:gd name="T5" fmla="*/ 4 h 21600"/>
                <a:gd name="T6" fmla="*/ 41 w 21600"/>
                <a:gd name="T7" fmla="*/ 17 h 21600"/>
                <a:gd name="T8" fmla="*/ 0 60000 65536"/>
                <a:gd name="T9" fmla="*/ 0 60000 65536"/>
                <a:gd name="T10" fmla="*/ 0 60000 65536"/>
                <a:gd name="T11" fmla="*/ 0 60000 65536"/>
                <a:gd name="T12" fmla="*/ 0 w 21600"/>
                <a:gd name="T13" fmla="*/ 0 h 21600"/>
                <a:gd name="T14" fmla="*/ 21600 w 21600"/>
                <a:gd name="T15" fmla="*/ 8978 h 21600"/>
              </a:gdLst>
              <a:ahLst/>
              <a:cxnLst>
                <a:cxn ang="T8">
                  <a:pos x="T0" y="T1"/>
                </a:cxn>
                <a:cxn ang="T9">
                  <a:pos x="T2" y="T3"/>
                </a:cxn>
                <a:cxn ang="T10">
                  <a:pos x="T4" y="T5"/>
                </a:cxn>
                <a:cxn ang="T11">
                  <a:pos x="T6" y="T7"/>
                </a:cxn>
              </a:cxnLst>
              <a:rect l="T12" t="T13" r="T14" b="T15"/>
              <a:pathLst>
                <a:path w="21600" h="21600">
                  <a:moveTo>
                    <a:pt x="2735" y="11685"/>
                  </a:moveTo>
                  <a:cubicBezTo>
                    <a:pt x="2703" y="11391"/>
                    <a:pt x="2687" y="11095"/>
                    <a:pt x="2687" y="10800"/>
                  </a:cubicBezTo>
                  <a:cubicBezTo>
                    <a:pt x="2687" y="6319"/>
                    <a:pt x="6319" y="2687"/>
                    <a:pt x="10800" y="2687"/>
                  </a:cubicBezTo>
                  <a:cubicBezTo>
                    <a:pt x="15280" y="2687"/>
                    <a:pt x="18913" y="6319"/>
                    <a:pt x="18913" y="10800"/>
                  </a:cubicBezTo>
                  <a:cubicBezTo>
                    <a:pt x="18913" y="11095"/>
                    <a:pt x="18896" y="11391"/>
                    <a:pt x="18864" y="11685"/>
                  </a:cubicBezTo>
                  <a:lnTo>
                    <a:pt x="21535" y="11979"/>
                  </a:lnTo>
                  <a:cubicBezTo>
                    <a:pt x="21578" y="11587"/>
                    <a:pt x="21600" y="11194"/>
                    <a:pt x="21600" y="10800"/>
                  </a:cubicBezTo>
                  <a:cubicBezTo>
                    <a:pt x="21600" y="4835"/>
                    <a:pt x="16764" y="0"/>
                    <a:pt x="10800" y="0"/>
                  </a:cubicBezTo>
                  <a:cubicBezTo>
                    <a:pt x="4835" y="0"/>
                    <a:pt x="0" y="4835"/>
                    <a:pt x="0" y="10800"/>
                  </a:cubicBezTo>
                  <a:cubicBezTo>
                    <a:pt x="-1" y="11194"/>
                    <a:pt x="21" y="11587"/>
                    <a:pt x="64" y="11979"/>
                  </a:cubicBezTo>
                  <a:close/>
                </a:path>
              </a:pathLst>
            </a:custGeom>
            <a:solidFill>
              <a:schemeClr val="folHlink"/>
            </a:solidFill>
            <a:ln w="9525">
              <a:noFill/>
              <a:miter lim="800000"/>
              <a:headEnd/>
              <a:tailEnd/>
            </a:ln>
          </p:spPr>
          <p:txBody>
            <a:bodyPr wrap="none" anchor="ctr"/>
            <a:lstStyle/>
            <a:p>
              <a:endParaRPr lang="en-US"/>
            </a:p>
          </p:txBody>
        </p:sp>
        <p:grpSp>
          <p:nvGrpSpPr>
            <p:cNvPr id="53256" name="Group 4"/>
            <p:cNvGrpSpPr>
              <a:grpSpLocks/>
            </p:cNvGrpSpPr>
            <p:nvPr/>
          </p:nvGrpSpPr>
          <p:grpSpPr bwMode="auto">
            <a:xfrm>
              <a:off x="912" y="1449"/>
              <a:ext cx="4730" cy="2839"/>
              <a:chOff x="912" y="1449"/>
              <a:chExt cx="4730" cy="2839"/>
            </a:xfrm>
          </p:grpSpPr>
          <p:grpSp>
            <p:nvGrpSpPr>
              <p:cNvPr id="53257" name="Group 5"/>
              <p:cNvGrpSpPr>
                <a:grpSpLocks/>
              </p:cNvGrpSpPr>
              <p:nvPr/>
            </p:nvGrpSpPr>
            <p:grpSpPr bwMode="auto">
              <a:xfrm>
                <a:off x="1889" y="1449"/>
                <a:ext cx="2628" cy="2810"/>
                <a:chOff x="1889" y="1449"/>
                <a:chExt cx="2628" cy="2810"/>
              </a:xfrm>
            </p:grpSpPr>
            <p:sp>
              <p:nvSpPr>
                <p:cNvPr id="53283" name="AutoShape 6"/>
                <p:cNvSpPr>
                  <a:spLocks noChangeArrowheads="1"/>
                </p:cNvSpPr>
                <p:nvPr/>
              </p:nvSpPr>
              <p:spPr bwMode="auto">
                <a:xfrm>
                  <a:off x="1889" y="1940"/>
                  <a:ext cx="2628" cy="2319"/>
                </a:xfrm>
                <a:custGeom>
                  <a:avLst/>
                  <a:gdLst>
                    <a:gd name="T0" fmla="*/ 160 w 21600"/>
                    <a:gd name="T1" fmla="*/ 0 h 21600"/>
                    <a:gd name="T2" fmla="*/ 7 w 21600"/>
                    <a:gd name="T3" fmla="*/ 124 h 21600"/>
                    <a:gd name="T4" fmla="*/ 160 w 21600"/>
                    <a:gd name="T5" fmla="*/ 11 h 21600"/>
                    <a:gd name="T6" fmla="*/ 313 w 21600"/>
                    <a:gd name="T7" fmla="*/ 124 h 21600"/>
                    <a:gd name="T8" fmla="*/ 0 60000 65536"/>
                    <a:gd name="T9" fmla="*/ 0 60000 65536"/>
                    <a:gd name="T10" fmla="*/ 0 60000 65536"/>
                    <a:gd name="T11" fmla="*/ 0 60000 65536"/>
                    <a:gd name="T12" fmla="*/ 436 w 21600"/>
                    <a:gd name="T13" fmla="*/ 0 h 21600"/>
                    <a:gd name="T14" fmla="*/ 21164 w 21600"/>
                    <a:gd name="T15" fmla="*/ 13571 h 21600"/>
                  </a:gdLst>
                  <a:ahLst/>
                  <a:cxnLst>
                    <a:cxn ang="T8">
                      <a:pos x="T0" y="T1"/>
                    </a:cxn>
                    <a:cxn ang="T9">
                      <a:pos x="T2" y="T3"/>
                    </a:cxn>
                    <a:cxn ang="T10">
                      <a:pos x="T4" y="T5"/>
                    </a:cxn>
                    <a:cxn ang="T11">
                      <a:pos x="T6" y="T7"/>
                    </a:cxn>
                  </a:cxnLst>
                  <a:rect l="T12" t="T13" r="T14" b="T15"/>
                  <a:pathLst>
                    <a:path w="21600" h="21600">
                      <a:moveTo>
                        <a:pt x="932" y="10753"/>
                      </a:moveTo>
                      <a:cubicBezTo>
                        <a:pt x="957" y="5321"/>
                        <a:pt x="5368" y="931"/>
                        <a:pt x="10800" y="932"/>
                      </a:cubicBezTo>
                      <a:cubicBezTo>
                        <a:pt x="16231" y="932"/>
                        <a:pt x="20642" y="5321"/>
                        <a:pt x="20667" y="10753"/>
                      </a:cubicBezTo>
                      <a:lnTo>
                        <a:pt x="21599" y="10748"/>
                      </a:lnTo>
                      <a:cubicBezTo>
                        <a:pt x="21571" y="4804"/>
                        <a:pt x="16744" y="-1"/>
                        <a:pt x="10799" y="0"/>
                      </a:cubicBezTo>
                      <a:cubicBezTo>
                        <a:pt x="4855" y="0"/>
                        <a:pt x="28" y="4804"/>
                        <a:pt x="0" y="10748"/>
                      </a:cubicBezTo>
                      <a:close/>
                    </a:path>
                  </a:pathLst>
                </a:custGeom>
                <a:solidFill>
                  <a:srgbClr val="99CCFF"/>
                </a:solidFill>
                <a:ln w="9525">
                  <a:noFill/>
                  <a:miter lim="800000"/>
                  <a:headEnd/>
                  <a:tailEnd/>
                </a:ln>
              </p:spPr>
              <p:txBody>
                <a:bodyPr wrap="none" anchor="ctr"/>
                <a:lstStyle/>
                <a:p>
                  <a:endParaRPr lang="en-US"/>
                </a:p>
              </p:txBody>
            </p:sp>
            <p:sp>
              <p:nvSpPr>
                <p:cNvPr id="53284" name="Rectangle 7"/>
                <p:cNvSpPr>
                  <a:spLocks noChangeArrowheads="1"/>
                </p:cNvSpPr>
                <p:nvPr/>
              </p:nvSpPr>
              <p:spPr bwMode="auto">
                <a:xfrm>
                  <a:off x="2768" y="1449"/>
                  <a:ext cx="1285" cy="392"/>
                </a:xfrm>
                <a:prstGeom prst="rect">
                  <a:avLst/>
                </a:prstGeom>
                <a:solidFill>
                  <a:srgbClr val="CCCCFF"/>
                </a:solidFill>
                <a:ln w="12700" cap="sq">
                  <a:noFill/>
                  <a:miter lim="800000"/>
                  <a:headEnd type="none" w="sm" len="sm"/>
                  <a:tailEnd type="none" w="sm" len="sm"/>
                </a:ln>
              </p:spPr>
              <p:txBody>
                <a:bodyPr wrap="none" anchor="ctr"/>
                <a:lstStyle/>
                <a:p>
                  <a:endParaRPr lang="en-US"/>
                </a:p>
              </p:txBody>
            </p:sp>
          </p:grpSp>
          <p:grpSp>
            <p:nvGrpSpPr>
              <p:cNvPr id="53258" name="Group 8"/>
              <p:cNvGrpSpPr>
                <a:grpSpLocks/>
              </p:cNvGrpSpPr>
              <p:nvPr/>
            </p:nvGrpSpPr>
            <p:grpSpPr bwMode="auto">
              <a:xfrm>
                <a:off x="912" y="1488"/>
                <a:ext cx="4730" cy="2800"/>
                <a:chOff x="912" y="1488"/>
                <a:chExt cx="4730" cy="2800"/>
              </a:xfrm>
            </p:grpSpPr>
            <p:sp>
              <p:nvSpPr>
                <p:cNvPr id="53259" name="Rectangle 9"/>
                <p:cNvSpPr>
                  <a:spLocks noChangeArrowheads="1"/>
                </p:cNvSpPr>
                <p:nvPr/>
              </p:nvSpPr>
              <p:spPr bwMode="auto">
                <a:xfrm>
                  <a:off x="4357" y="1968"/>
                  <a:ext cx="1285" cy="513"/>
                </a:xfrm>
                <a:prstGeom prst="rect">
                  <a:avLst/>
                </a:prstGeom>
                <a:solidFill>
                  <a:srgbClr val="CCCCFF"/>
                </a:solidFill>
                <a:ln w="12700" cap="sq">
                  <a:noFill/>
                  <a:miter lim="800000"/>
                  <a:headEnd type="none" w="sm" len="sm"/>
                  <a:tailEnd type="none" w="sm" len="sm"/>
                </a:ln>
              </p:spPr>
              <p:txBody>
                <a:bodyPr wrap="none" anchor="ctr"/>
                <a:lstStyle/>
                <a:p>
                  <a:endParaRPr lang="en-US"/>
                </a:p>
              </p:txBody>
            </p:sp>
            <p:grpSp>
              <p:nvGrpSpPr>
                <p:cNvPr id="53260" name="Group 10"/>
                <p:cNvGrpSpPr>
                  <a:grpSpLocks/>
                </p:cNvGrpSpPr>
                <p:nvPr/>
              </p:nvGrpSpPr>
              <p:grpSpPr bwMode="auto">
                <a:xfrm>
                  <a:off x="912" y="1488"/>
                  <a:ext cx="4724" cy="2800"/>
                  <a:chOff x="912" y="1488"/>
                  <a:chExt cx="4724" cy="2800"/>
                </a:xfrm>
              </p:grpSpPr>
              <p:grpSp>
                <p:nvGrpSpPr>
                  <p:cNvPr id="53261" name="Group 11"/>
                  <p:cNvGrpSpPr>
                    <a:grpSpLocks/>
                  </p:cNvGrpSpPr>
                  <p:nvPr/>
                </p:nvGrpSpPr>
                <p:grpSpPr bwMode="auto">
                  <a:xfrm>
                    <a:off x="2537" y="2480"/>
                    <a:ext cx="1881" cy="1597"/>
                    <a:chOff x="2537" y="2480"/>
                    <a:chExt cx="1881" cy="1597"/>
                  </a:xfrm>
                </p:grpSpPr>
                <p:sp>
                  <p:nvSpPr>
                    <p:cNvPr id="53281" name="AutoShape 12"/>
                    <p:cNvSpPr>
                      <a:spLocks noChangeArrowheads="1"/>
                    </p:cNvSpPr>
                    <p:nvPr/>
                  </p:nvSpPr>
                  <p:spPr bwMode="auto">
                    <a:xfrm rot="10800000">
                      <a:off x="2537" y="2480"/>
                      <a:ext cx="1881" cy="1597"/>
                    </a:xfrm>
                    <a:custGeom>
                      <a:avLst/>
                      <a:gdLst>
                        <a:gd name="T0" fmla="*/ 82 w 21600"/>
                        <a:gd name="T1" fmla="*/ 0 h 21600"/>
                        <a:gd name="T2" fmla="*/ 6 w 21600"/>
                        <a:gd name="T3" fmla="*/ 62 h 21600"/>
                        <a:gd name="T4" fmla="*/ 82 w 21600"/>
                        <a:gd name="T5" fmla="*/ 8 h 21600"/>
                        <a:gd name="T6" fmla="*/ 158 w 21600"/>
                        <a:gd name="T7" fmla="*/ 62 h 21600"/>
                        <a:gd name="T8" fmla="*/ 0 60000 65536"/>
                        <a:gd name="T9" fmla="*/ 0 60000 65536"/>
                        <a:gd name="T10" fmla="*/ 0 60000 65536"/>
                        <a:gd name="T11" fmla="*/ 0 60000 65536"/>
                        <a:gd name="T12" fmla="*/ 0 w 21600"/>
                        <a:gd name="T13" fmla="*/ 0 h 21600"/>
                        <a:gd name="T14" fmla="*/ 21600 w 21600"/>
                        <a:gd name="T15" fmla="*/ 8223 h 21600"/>
                      </a:gdLst>
                      <a:ahLst/>
                      <a:cxnLst>
                        <a:cxn ang="T8">
                          <a:pos x="T0" y="T1"/>
                        </a:cxn>
                        <a:cxn ang="T9">
                          <a:pos x="T2" y="T3"/>
                        </a:cxn>
                        <a:cxn ang="T10">
                          <a:pos x="T4" y="T5"/>
                        </a:cxn>
                        <a:cxn ang="T11">
                          <a:pos x="T6" y="T7"/>
                        </a:cxn>
                      </a:cxnLst>
                      <a:rect l="T12" t="T13" r="T14" b="T15"/>
                      <a:pathLst>
                        <a:path w="21600" h="21600">
                          <a:moveTo>
                            <a:pt x="1451" y="11217"/>
                          </a:moveTo>
                          <a:cubicBezTo>
                            <a:pt x="1445" y="11078"/>
                            <a:pt x="1442" y="10939"/>
                            <a:pt x="1442" y="10800"/>
                          </a:cubicBezTo>
                          <a:cubicBezTo>
                            <a:pt x="1442" y="5631"/>
                            <a:pt x="5631" y="1442"/>
                            <a:pt x="10800" y="1442"/>
                          </a:cubicBezTo>
                          <a:cubicBezTo>
                            <a:pt x="15968" y="1442"/>
                            <a:pt x="20158" y="5631"/>
                            <a:pt x="20158" y="10800"/>
                          </a:cubicBezTo>
                          <a:cubicBezTo>
                            <a:pt x="20158" y="10939"/>
                            <a:pt x="20154" y="11078"/>
                            <a:pt x="20148" y="11217"/>
                          </a:cubicBezTo>
                          <a:lnTo>
                            <a:pt x="21589" y="11282"/>
                          </a:lnTo>
                          <a:cubicBezTo>
                            <a:pt x="21596" y="11121"/>
                            <a:pt x="21600" y="10960"/>
                            <a:pt x="21600" y="10800"/>
                          </a:cubicBezTo>
                          <a:cubicBezTo>
                            <a:pt x="21600" y="4835"/>
                            <a:pt x="16764" y="0"/>
                            <a:pt x="10800" y="0"/>
                          </a:cubicBezTo>
                          <a:cubicBezTo>
                            <a:pt x="4835" y="0"/>
                            <a:pt x="0" y="4835"/>
                            <a:pt x="0" y="10800"/>
                          </a:cubicBezTo>
                          <a:cubicBezTo>
                            <a:pt x="-1" y="10960"/>
                            <a:pt x="3" y="11121"/>
                            <a:pt x="10" y="11282"/>
                          </a:cubicBezTo>
                          <a:close/>
                        </a:path>
                      </a:pathLst>
                    </a:custGeom>
                    <a:solidFill>
                      <a:schemeClr val="folHlink"/>
                    </a:solidFill>
                    <a:ln w="9525">
                      <a:noFill/>
                      <a:miter lim="800000"/>
                      <a:headEnd/>
                      <a:tailEnd/>
                    </a:ln>
                  </p:spPr>
                  <p:txBody>
                    <a:bodyPr wrap="none" anchor="ctr"/>
                    <a:lstStyle/>
                    <a:p>
                      <a:endParaRPr lang="en-US"/>
                    </a:p>
                  </p:txBody>
                </p:sp>
                <p:sp>
                  <p:nvSpPr>
                    <p:cNvPr id="53282" name="AutoShape 13"/>
                    <p:cNvSpPr>
                      <a:spLocks noChangeArrowheads="1"/>
                    </p:cNvSpPr>
                    <p:nvPr/>
                  </p:nvSpPr>
                  <p:spPr bwMode="auto">
                    <a:xfrm rot="10800000">
                      <a:off x="3171" y="3282"/>
                      <a:ext cx="594" cy="300"/>
                    </a:xfrm>
                    <a:prstGeom prst="triangle">
                      <a:avLst>
                        <a:gd name="adj" fmla="val 50000"/>
                      </a:avLst>
                    </a:prstGeom>
                    <a:solidFill>
                      <a:schemeClr val="folHlink"/>
                    </a:solidFill>
                    <a:ln w="9525">
                      <a:noFill/>
                      <a:miter lim="800000"/>
                      <a:headEnd/>
                      <a:tailEnd/>
                    </a:ln>
                  </p:spPr>
                  <p:txBody>
                    <a:bodyPr wrap="none" anchor="ctr"/>
                    <a:lstStyle/>
                    <a:p>
                      <a:endParaRPr lang="en-US"/>
                    </a:p>
                  </p:txBody>
                </p:sp>
              </p:grpSp>
              <p:grpSp>
                <p:nvGrpSpPr>
                  <p:cNvPr id="53262" name="Group 14"/>
                  <p:cNvGrpSpPr>
                    <a:grpSpLocks/>
                  </p:cNvGrpSpPr>
                  <p:nvPr/>
                </p:nvGrpSpPr>
                <p:grpSpPr bwMode="auto">
                  <a:xfrm>
                    <a:off x="912" y="1488"/>
                    <a:ext cx="4724" cy="2800"/>
                    <a:chOff x="912" y="1488"/>
                    <a:chExt cx="4724" cy="2800"/>
                  </a:xfrm>
                </p:grpSpPr>
                <p:sp>
                  <p:nvSpPr>
                    <p:cNvPr id="53263" name="AutoShape 15"/>
                    <p:cNvSpPr>
                      <a:spLocks noChangeArrowheads="1"/>
                    </p:cNvSpPr>
                    <p:nvPr/>
                  </p:nvSpPr>
                  <p:spPr bwMode="auto">
                    <a:xfrm flipV="1">
                      <a:off x="2467" y="2369"/>
                      <a:ext cx="2041" cy="1774"/>
                    </a:xfrm>
                    <a:custGeom>
                      <a:avLst/>
                      <a:gdLst>
                        <a:gd name="T0" fmla="*/ 96 w 21600"/>
                        <a:gd name="T1" fmla="*/ 0 h 21600"/>
                        <a:gd name="T2" fmla="*/ 4 w 21600"/>
                        <a:gd name="T3" fmla="*/ 73 h 21600"/>
                        <a:gd name="T4" fmla="*/ 96 w 21600"/>
                        <a:gd name="T5" fmla="*/ 6 h 21600"/>
                        <a:gd name="T6" fmla="*/ 189 w 21600"/>
                        <a:gd name="T7" fmla="*/ 73 h 21600"/>
                        <a:gd name="T8" fmla="*/ 0 60000 65536"/>
                        <a:gd name="T9" fmla="*/ 0 60000 65536"/>
                        <a:gd name="T10" fmla="*/ 0 60000 65536"/>
                        <a:gd name="T11" fmla="*/ 0 60000 65536"/>
                        <a:gd name="T12" fmla="*/ 434 w 21600"/>
                        <a:gd name="T13" fmla="*/ 0 h 21600"/>
                        <a:gd name="T14" fmla="*/ 21166 w 21600"/>
                        <a:gd name="T15" fmla="*/ 13576 h 21600"/>
                      </a:gdLst>
                      <a:ahLst/>
                      <a:cxnLst>
                        <a:cxn ang="T8">
                          <a:pos x="T0" y="T1"/>
                        </a:cxn>
                        <a:cxn ang="T9">
                          <a:pos x="T2" y="T3"/>
                        </a:cxn>
                        <a:cxn ang="T10">
                          <a:pos x="T4" y="T5"/>
                        </a:cxn>
                        <a:cxn ang="T11">
                          <a:pos x="T6" y="T7"/>
                        </a:cxn>
                      </a:cxnLst>
                      <a:rect l="T12" t="T13" r="T14" b="T15"/>
                      <a:pathLst>
                        <a:path w="21600" h="21600">
                          <a:moveTo>
                            <a:pt x="932" y="10753"/>
                          </a:moveTo>
                          <a:cubicBezTo>
                            <a:pt x="957" y="5321"/>
                            <a:pt x="5368" y="931"/>
                            <a:pt x="10800" y="932"/>
                          </a:cubicBezTo>
                          <a:cubicBezTo>
                            <a:pt x="16231" y="932"/>
                            <a:pt x="20642" y="5321"/>
                            <a:pt x="20667" y="10753"/>
                          </a:cubicBezTo>
                          <a:lnTo>
                            <a:pt x="21599" y="10748"/>
                          </a:lnTo>
                          <a:cubicBezTo>
                            <a:pt x="21571" y="4804"/>
                            <a:pt x="16744" y="-1"/>
                            <a:pt x="10799" y="0"/>
                          </a:cubicBezTo>
                          <a:cubicBezTo>
                            <a:pt x="4855" y="0"/>
                            <a:pt x="28" y="4804"/>
                            <a:pt x="0" y="10748"/>
                          </a:cubicBezTo>
                          <a:close/>
                        </a:path>
                      </a:pathLst>
                    </a:custGeom>
                    <a:solidFill>
                      <a:srgbClr val="99CCFF"/>
                    </a:solidFill>
                    <a:ln w="9525">
                      <a:noFill/>
                      <a:miter lim="800000"/>
                      <a:headEnd/>
                      <a:tailEnd/>
                    </a:ln>
                  </p:spPr>
                  <p:txBody>
                    <a:bodyPr rot="10800000" wrap="none" anchor="ctr"/>
                    <a:lstStyle/>
                    <a:p>
                      <a:pPr algn="ctr" eaLnBrk="0" hangingPunct="0"/>
                      <a:endParaRPr lang="en-US" sz="3200">
                        <a:latin typeface="Tahoma" pitchFamily="34" charset="0"/>
                      </a:endParaRPr>
                    </a:p>
                  </p:txBody>
                </p:sp>
                <p:sp>
                  <p:nvSpPr>
                    <p:cNvPr id="53264" name="Rectangle 16"/>
                    <p:cNvSpPr>
                      <a:spLocks noChangeArrowheads="1"/>
                    </p:cNvSpPr>
                    <p:nvPr/>
                  </p:nvSpPr>
                  <p:spPr bwMode="auto">
                    <a:xfrm>
                      <a:off x="912" y="2845"/>
                      <a:ext cx="773" cy="515"/>
                    </a:xfrm>
                    <a:prstGeom prst="rect">
                      <a:avLst/>
                    </a:prstGeom>
                    <a:solidFill>
                      <a:srgbClr val="FFFF99"/>
                    </a:solidFill>
                    <a:ln w="9525">
                      <a:noFill/>
                      <a:miter lim="800000"/>
                      <a:headEnd/>
                      <a:tailEnd/>
                    </a:ln>
                  </p:spPr>
                  <p:txBody>
                    <a:bodyPr wrap="none" anchor="ctr"/>
                    <a:lstStyle/>
                    <a:p>
                      <a:endParaRPr lang="en-US"/>
                    </a:p>
                  </p:txBody>
                </p:sp>
                <p:grpSp>
                  <p:nvGrpSpPr>
                    <p:cNvPr id="53265" name="Group 17"/>
                    <p:cNvGrpSpPr>
                      <a:grpSpLocks/>
                    </p:cNvGrpSpPr>
                    <p:nvPr/>
                  </p:nvGrpSpPr>
                  <p:grpSpPr bwMode="auto">
                    <a:xfrm>
                      <a:off x="912" y="1488"/>
                      <a:ext cx="4724" cy="2800"/>
                      <a:chOff x="912" y="1488"/>
                      <a:chExt cx="4724" cy="2800"/>
                    </a:xfrm>
                  </p:grpSpPr>
                  <p:sp>
                    <p:nvSpPr>
                      <p:cNvPr id="53266" name="AutoShape 18"/>
                      <p:cNvSpPr>
                        <a:spLocks noChangeArrowheads="1"/>
                      </p:cNvSpPr>
                      <p:nvPr/>
                    </p:nvSpPr>
                    <p:spPr bwMode="auto">
                      <a:xfrm>
                        <a:off x="1757" y="1828"/>
                        <a:ext cx="2969" cy="2460"/>
                      </a:xfrm>
                      <a:custGeom>
                        <a:avLst/>
                        <a:gdLst>
                          <a:gd name="T0" fmla="*/ 204 w 21600"/>
                          <a:gd name="T1" fmla="*/ 0 h 21600"/>
                          <a:gd name="T2" fmla="*/ 3 w 21600"/>
                          <a:gd name="T3" fmla="*/ 139 h 21600"/>
                          <a:gd name="T4" fmla="*/ 204 w 21600"/>
                          <a:gd name="T5" fmla="*/ 4 h 21600"/>
                          <a:gd name="T6" fmla="*/ 405 w 21600"/>
                          <a:gd name="T7" fmla="*/ 139 h 21600"/>
                          <a:gd name="T8" fmla="*/ 0 60000 65536"/>
                          <a:gd name="T9" fmla="*/ 0 60000 65536"/>
                          <a:gd name="T10" fmla="*/ 0 60000 65536"/>
                          <a:gd name="T11" fmla="*/ 0 60000 65536"/>
                          <a:gd name="T12" fmla="*/ 422 w 21600"/>
                          <a:gd name="T13" fmla="*/ 0 h 21600"/>
                          <a:gd name="T14" fmla="*/ 21178 w 21600"/>
                          <a:gd name="T15" fmla="*/ 13706 h 21600"/>
                        </a:gdLst>
                        <a:ahLst/>
                        <a:cxnLst>
                          <a:cxn ang="T8">
                            <a:pos x="T0" y="T1"/>
                          </a:cxn>
                          <a:cxn ang="T9">
                            <a:pos x="T2" y="T3"/>
                          </a:cxn>
                          <a:cxn ang="T10">
                            <a:pos x="T4" y="T5"/>
                          </a:cxn>
                          <a:cxn ang="T11">
                            <a:pos x="T6" y="T7"/>
                          </a:cxn>
                        </a:cxnLst>
                        <a:rect l="T12" t="T13" r="T14" b="T15"/>
                        <a:pathLst>
                          <a:path w="21600" h="21600">
                            <a:moveTo>
                              <a:pt x="317" y="10713"/>
                            </a:moveTo>
                            <a:cubicBezTo>
                              <a:pt x="365" y="4957"/>
                              <a:pt x="5044" y="316"/>
                              <a:pt x="10800" y="317"/>
                            </a:cubicBezTo>
                            <a:cubicBezTo>
                              <a:pt x="16555" y="317"/>
                              <a:pt x="21234" y="4957"/>
                              <a:pt x="21282" y="10713"/>
                            </a:cubicBezTo>
                            <a:lnTo>
                              <a:pt x="21599" y="10710"/>
                            </a:lnTo>
                            <a:cubicBezTo>
                              <a:pt x="21550" y="4780"/>
                              <a:pt x="16729" y="-1"/>
                              <a:pt x="10799" y="0"/>
                            </a:cubicBezTo>
                            <a:cubicBezTo>
                              <a:pt x="4870" y="0"/>
                              <a:pt x="49" y="4780"/>
                              <a:pt x="0" y="10710"/>
                            </a:cubicBezTo>
                            <a:close/>
                          </a:path>
                        </a:pathLst>
                      </a:custGeom>
                      <a:gradFill rotWithShape="0">
                        <a:gsLst>
                          <a:gs pos="0">
                            <a:srgbClr val="FFFFFF"/>
                          </a:gs>
                          <a:gs pos="100000">
                            <a:srgbClr val="FF99CC"/>
                          </a:gs>
                        </a:gsLst>
                        <a:lin ang="0" scaled="1"/>
                      </a:gradFill>
                      <a:ln w="9525">
                        <a:noFill/>
                        <a:miter lim="800000"/>
                        <a:headEnd/>
                        <a:tailEnd/>
                      </a:ln>
                    </p:spPr>
                    <p:txBody>
                      <a:bodyPr wrap="none" anchor="ctr"/>
                      <a:lstStyle/>
                      <a:p>
                        <a:pPr algn="ctr" eaLnBrk="0" hangingPunct="0"/>
                        <a:endParaRPr lang="en-US" sz="1200">
                          <a:latin typeface="Tahoma" pitchFamily="34" charset="0"/>
                        </a:endParaRPr>
                      </a:p>
                    </p:txBody>
                  </p:sp>
                  <p:sp>
                    <p:nvSpPr>
                      <p:cNvPr id="53267" name="Text Box 19"/>
                      <p:cNvSpPr txBox="1">
                        <a:spLocks noChangeArrowheads="1"/>
                      </p:cNvSpPr>
                      <p:nvPr/>
                    </p:nvSpPr>
                    <p:spPr bwMode="auto">
                      <a:xfrm>
                        <a:off x="2566" y="3545"/>
                        <a:ext cx="1410" cy="447"/>
                      </a:xfrm>
                      <a:prstGeom prst="rect">
                        <a:avLst/>
                      </a:prstGeom>
                      <a:solidFill>
                        <a:schemeClr val="bg1"/>
                      </a:solidFill>
                      <a:ln w="9525">
                        <a:noFill/>
                        <a:miter lim="800000"/>
                        <a:headEnd/>
                        <a:tailEnd/>
                      </a:ln>
                    </p:spPr>
                    <p:txBody>
                      <a:bodyPr wrap="none">
                        <a:spAutoFit/>
                      </a:bodyPr>
                      <a:lstStyle/>
                      <a:p>
                        <a:pPr algn="ctr" eaLnBrk="0" hangingPunct="0"/>
                        <a:endParaRPr lang="es-ES" sz="1600" b="1" dirty="0">
                          <a:solidFill>
                            <a:srgbClr val="FF0000"/>
                          </a:solidFill>
                          <a:latin typeface="Tahoma" pitchFamily="34" charset="0"/>
                        </a:endParaRPr>
                      </a:p>
                      <a:p>
                        <a:pPr algn="ctr" eaLnBrk="0" hangingPunct="0"/>
                        <a:r>
                          <a:rPr lang="el-GR" sz="1600" b="1" dirty="0" smtClean="0">
                            <a:solidFill>
                              <a:srgbClr val="FF0000"/>
                            </a:solidFill>
                            <a:latin typeface="Tahoma" pitchFamily="34" charset="0"/>
                          </a:rPr>
                          <a:t>Κατάσταση Οξέωσης</a:t>
                        </a:r>
                        <a:endParaRPr lang="es-ES" sz="1600" b="1" dirty="0">
                          <a:solidFill>
                            <a:srgbClr val="FF0000"/>
                          </a:solidFill>
                          <a:latin typeface="Tahoma" pitchFamily="34" charset="0"/>
                        </a:endParaRPr>
                      </a:p>
                      <a:p>
                        <a:pPr algn="ctr" eaLnBrk="0" hangingPunct="0"/>
                        <a:r>
                          <a:rPr lang="es-ES" sz="1600" b="1" dirty="0">
                            <a:solidFill>
                              <a:srgbClr val="FF0000"/>
                            </a:solidFill>
                            <a:latin typeface="Tahoma" pitchFamily="34" charset="0"/>
                          </a:rPr>
                          <a:t>pH&lt;5,5</a:t>
                        </a:r>
                      </a:p>
                    </p:txBody>
                  </p:sp>
                  <p:sp>
                    <p:nvSpPr>
                      <p:cNvPr id="53268" name="AutoShape 20"/>
                      <p:cNvSpPr>
                        <a:spLocks noChangeArrowheads="1"/>
                      </p:cNvSpPr>
                      <p:nvPr/>
                    </p:nvSpPr>
                    <p:spPr bwMode="auto">
                      <a:xfrm>
                        <a:off x="2467" y="2664"/>
                        <a:ext cx="1122" cy="1241"/>
                      </a:xfrm>
                      <a:custGeom>
                        <a:avLst/>
                        <a:gdLst>
                          <a:gd name="T0" fmla="*/ 29 w 21600"/>
                          <a:gd name="T1" fmla="*/ 0 h 21600"/>
                          <a:gd name="T2" fmla="*/ 4 w 21600"/>
                          <a:gd name="T3" fmla="*/ 37 h 21600"/>
                          <a:gd name="T4" fmla="*/ 29 w 21600"/>
                          <a:gd name="T5" fmla="*/ 11 h 21600"/>
                          <a:gd name="T6" fmla="*/ 54 w 21600"/>
                          <a:gd name="T7" fmla="*/ 37 h 21600"/>
                          <a:gd name="T8" fmla="*/ 0 60000 65536"/>
                          <a:gd name="T9" fmla="*/ 0 60000 65536"/>
                          <a:gd name="T10" fmla="*/ 0 60000 65536"/>
                          <a:gd name="T11" fmla="*/ 0 60000 65536"/>
                          <a:gd name="T12" fmla="*/ 0 w 21600"/>
                          <a:gd name="T13" fmla="*/ 0 h 21600"/>
                          <a:gd name="T14" fmla="*/ 21600 w 21600"/>
                          <a:gd name="T15" fmla="*/ 8407 h 21600"/>
                        </a:gdLst>
                        <a:ahLst/>
                        <a:cxnLst>
                          <a:cxn ang="T8">
                            <a:pos x="T0" y="T1"/>
                          </a:cxn>
                          <a:cxn ang="T9">
                            <a:pos x="T2" y="T3"/>
                          </a:cxn>
                          <a:cxn ang="T10">
                            <a:pos x="T4" y="T5"/>
                          </a:cxn>
                          <a:cxn ang="T11">
                            <a:pos x="T6" y="T7"/>
                          </a:cxn>
                        </a:cxnLst>
                        <a:rect l="T12" t="T13" r="T14" b="T15"/>
                        <a:pathLst>
                          <a:path w="21600" h="21600">
                            <a:moveTo>
                              <a:pt x="3213" y="11259"/>
                            </a:moveTo>
                            <a:cubicBezTo>
                              <a:pt x="3204" y="11106"/>
                              <a:pt x="3200" y="10953"/>
                              <a:pt x="3200" y="10800"/>
                            </a:cubicBezTo>
                            <a:cubicBezTo>
                              <a:pt x="3200" y="6602"/>
                              <a:pt x="6602" y="3200"/>
                              <a:pt x="10800" y="3200"/>
                            </a:cubicBezTo>
                            <a:cubicBezTo>
                              <a:pt x="14997" y="3200"/>
                              <a:pt x="18400" y="6602"/>
                              <a:pt x="18400" y="10800"/>
                            </a:cubicBezTo>
                            <a:cubicBezTo>
                              <a:pt x="18400" y="10953"/>
                              <a:pt x="18395" y="11106"/>
                              <a:pt x="18386" y="11259"/>
                            </a:cubicBezTo>
                            <a:lnTo>
                              <a:pt x="21580" y="11453"/>
                            </a:lnTo>
                            <a:cubicBezTo>
                              <a:pt x="21593" y="11235"/>
                              <a:pt x="21600" y="11018"/>
                              <a:pt x="21600" y="10800"/>
                            </a:cubicBezTo>
                            <a:cubicBezTo>
                              <a:pt x="21600" y="4835"/>
                              <a:pt x="16764" y="0"/>
                              <a:pt x="10800" y="0"/>
                            </a:cubicBezTo>
                            <a:cubicBezTo>
                              <a:pt x="4835" y="0"/>
                              <a:pt x="0" y="4835"/>
                              <a:pt x="0" y="10800"/>
                            </a:cubicBezTo>
                            <a:cubicBezTo>
                              <a:pt x="-1" y="11018"/>
                              <a:pt x="6" y="11235"/>
                              <a:pt x="19" y="11453"/>
                            </a:cubicBezTo>
                            <a:close/>
                          </a:path>
                        </a:pathLst>
                      </a:custGeom>
                      <a:solidFill>
                        <a:srgbClr val="99CCFF"/>
                      </a:solidFill>
                      <a:ln w="9525">
                        <a:noFill/>
                        <a:miter lim="800000"/>
                        <a:headEnd/>
                        <a:tailEnd/>
                      </a:ln>
                    </p:spPr>
                    <p:txBody>
                      <a:bodyPr wrap="none" anchor="ctr"/>
                      <a:lstStyle/>
                      <a:p>
                        <a:endParaRPr lang="en-US"/>
                      </a:p>
                    </p:txBody>
                  </p:sp>
                  <p:sp>
                    <p:nvSpPr>
                      <p:cNvPr id="53269" name="Text Box 21"/>
                      <p:cNvSpPr txBox="1">
                        <a:spLocks noChangeArrowheads="1"/>
                      </p:cNvSpPr>
                      <p:nvPr/>
                    </p:nvSpPr>
                    <p:spPr bwMode="auto">
                      <a:xfrm>
                        <a:off x="912" y="2880"/>
                        <a:ext cx="747" cy="497"/>
                      </a:xfrm>
                      <a:prstGeom prst="rect">
                        <a:avLst/>
                      </a:prstGeom>
                      <a:noFill/>
                      <a:ln w="12700" cap="sq">
                        <a:noFill/>
                        <a:miter lim="800000"/>
                        <a:headEnd type="none" w="sm" len="sm"/>
                        <a:tailEnd type="none" w="sm" len="sm"/>
                      </a:ln>
                    </p:spPr>
                    <p:txBody>
                      <a:bodyPr lIns="0" tIns="0" rIns="0" bIns="0">
                        <a:spAutoFit/>
                      </a:bodyPr>
                      <a:lstStyle/>
                      <a:p>
                        <a:pPr algn="ctr" eaLnBrk="0" hangingPunct="0">
                          <a:spcBef>
                            <a:spcPct val="50000"/>
                          </a:spcBef>
                          <a:buFont typeface="Wingdings" pitchFamily="2" charset="2"/>
                          <a:buChar char="ì"/>
                        </a:pPr>
                        <a:r>
                          <a:rPr lang="el-GR" sz="1200" b="1" dirty="0" smtClean="0">
                            <a:latin typeface="Tahoma" pitchFamily="34" charset="0"/>
                            <a:sym typeface="Wingdings" pitchFamily="2" charset="2"/>
                          </a:rPr>
                          <a:t>Άμυλο και άλλοι υδατάνθρακες ταχείας ζύμωσης</a:t>
                        </a:r>
                        <a:endParaRPr lang="es-ES" sz="1200" b="1" dirty="0">
                          <a:latin typeface="Tahoma" pitchFamily="34" charset="0"/>
                        </a:endParaRPr>
                      </a:p>
                    </p:txBody>
                  </p:sp>
                  <p:sp>
                    <p:nvSpPr>
                      <p:cNvPr id="53270" name="Text Box 22"/>
                      <p:cNvSpPr txBox="1">
                        <a:spLocks noChangeArrowheads="1"/>
                      </p:cNvSpPr>
                      <p:nvPr/>
                    </p:nvSpPr>
                    <p:spPr bwMode="auto">
                      <a:xfrm>
                        <a:off x="1680" y="2708"/>
                        <a:ext cx="690" cy="116"/>
                      </a:xfrm>
                      <a:prstGeom prst="rect">
                        <a:avLst/>
                      </a:prstGeom>
                      <a:solidFill>
                        <a:srgbClr val="CCFFCC"/>
                      </a:solidFill>
                      <a:ln w="12700" cap="sq">
                        <a:noFill/>
                        <a:miter lim="800000"/>
                        <a:headEnd type="none" w="sm" len="sm"/>
                        <a:tailEnd type="none" w="sm" len="sm"/>
                      </a:ln>
                    </p:spPr>
                    <p:txBody>
                      <a:bodyPr lIns="0" tIns="0" rIns="0" bIns="0">
                        <a:spAutoFit/>
                      </a:bodyPr>
                      <a:lstStyle/>
                      <a:p>
                        <a:pPr algn="ctr" eaLnBrk="0" hangingPunct="0">
                          <a:spcBef>
                            <a:spcPct val="50000"/>
                          </a:spcBef>
                        </a:pPr>
                        <a:r>
                          <a:rPr lang="es-ES" sz="1400" dirty="0">
                            <a:latin typeface="Tahoma" pitchFamily="34" charset="0"/>
                            <a:sym typeface="Wingdings" pitchFamily="2" charset="2"/>
                          </a:rPr>
                          <a:t> </a:t>
                        </a:r>
                        <a:r>
                          <a:rPr lang="el-GR" sz="1400" dirty="0" smtClean="0">
                            <a:latin typeface="Tahoma" pitchFamily="34" charset="0"/>
                            <a:sym typeface="Wingdings" pitchFamily="2" charset="2"/>
                          </a:rPr>
                          <a:t>ζύμωση</a:t>
                        </a:r>
                        <a:endParaRPr lang="es-ES" sz="1400" dirty="0">
                          <a:solidFill>
                            <a:srgbClr val="000066"/>
                          </a:solidFill>
                          <a:latin typeface="Tahoma" pitchFamily="34" charset="0"/>
                        </a:endParaRPr>
                      </a:p>
                    </p:txBody>
                  </p:sp>
                  <p:sp>
                    <p:nvSpPr>
                      <p:cNvPr id="11287" name="Text Box 23"/>
                      <p:cNvSpPr txBox="1">
                        <a:spLocks noChangeArrowheads="1"/>
                      </p:cNvSpPr>
                      <p:nvPr/>
                    </p:nvSpPr>
                    <p:spPr bwMode="auto">
                      <a:xfrm>
                        <a:off x="2591" y="2152"/>
                        <a:ext cx="484" cy="37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s-ES" sz="2000" b="1">
                            <a:solidFill>
                              <a:srgbClr val="FF9933"/>
                            </a:solidFill>
                            <a:effectLst>
                              <a:outerShdw blurRad="38100" dist="38100" dir="2700000" algn="tl">
                                <a:srgbClr val="C0C0C0"/>
                              </a:outerShdw>
                            </a:effectLst>
                            <a:latin typeface="Tahoma" pitchFamily="34" charset="0"/>
                            <a:cs typeface="+mn-cs"/>
                            <a:sym typeface="Wingdings" pitchFamily="2" charset="2"/>
                          </a:rPr>
                          <a:t> </a:t>
                        </a:r>
                        <a:r>
                          <a:rPr lang="es-ES" sz="2000" b="1">
                            <a:solidFill>
                              <a:srgbClr val="FF9933"/>
                            </a:solidFill>
                            <a:effectLst>
                              <a:outerShdw blurRad="38100" dist="38100" dir="2700000" algn="tl">
                                <a:srgbClr val="C0C0C0"/>
                              </a:outerShdw>
                            </a:effectLst>
                            <a:latin typeface="Tahoma" pitchFamily="34" charset="0"/>
                            <a:cs typeface="+mn-cs"/>
                          </a:rPr>
                          <a:t>pH</a:t>
                        </a:r>
                      </a:p>
                    </p:txBody>
                  </p:sp>
                  <p:sp>
                    <p:nvSpPr>
                      <p:cNvPr id="11288" name="Text Box 24"/>
                      <p:cNvSpPr txBox="1">
                        <a:spLocks noChangeArrowheads="1"/>
                      </p:cNvSpPr>
                      <p:nvPr/>
                    </p:nvSpPr>
                    <p:spPr bwMode="auto">
                      <a:xfrm>
                        <a:off x="3335" y="2182"/>
                        <a:ext cx="725" cy="513"/>
                      </a:xfrm>
                      <a:prstGeom prst="rect">
                        <a:avLst/>
                      </a:prstGeom>
                      <a:noFill/>
                      <a:ln w="12700" cap="sq">
                        <a:noFill/>
                        <a:miter lim="800000"/>
                        <a:headEnd type="none" w="sm" len="sm"/>
                        <a:tailEnd type="none" w="sm" len="sm"/>
                      </a:ln>
                      <a:effectLst/>
                    </p:spPr>
                    <p:txBody>
                      <a:bodyPr lIns="0" tIns="0" rIns="0" bIns="0">
                        <a:spAutoFit/>
                      </a:bodyPr>
                      <a:lstStyle/>
                      <a:p>
                        <a:pPr eaLnBrk="0" hangingPunct="0">
                          <a:spcBef>
                            <a:spcPct val="50000"/>
                          </a:spcBef>
                          <a:defRPr/>
                        </a:pPr>
                        <a:r>
                          <a:rPr lang="es-ES" sz="2400" b="1" dirty="0">
                            <a:solidFill>
                              <a:srgbClr val="FF9933"/>
                            </a:solidFill>
                            <a:effectLst>
                              <a:outerShdw blurRad="38100" dist="38100" dir="2700000" algn="tl">
                                <a:srgbClr val="C0C0C0"/>
                              </a:outerShdw>
                            </a:effectLst>
                            <a:latin typeface="Tahoma" pitchFamily="34" charset="0"/>
                            <a:cs typeface="+mn-cs"/>
                            <a:sym typeface="Wingdings" pitchFamily="2" charset="2"/>
                          </a:rPr>
                          <a:t></a:t>
                        </a:r>
                        <a:r>
                          <a:rPr lang="es-ES" b="1" dirty="0">
                            <a:solidFill>
                              <a:srgbClr val="FF9933"/>
                            </a:solidFill>
                            <a:effectLst>
                              <a:outerShdw blurRad="38100" dist="38100" dir="2700000" algn="tl">
                                <a:srgbClr val="C0C0C0"/>
                              </a:outerShdw>
                            </a:effectLst>
                            <a:latin typeface="Tahoma" pitchFamily="34" charset="0"/>
                            <a:cs typeface="+mn-cs"/>
                            <a:sym typeface="Wingdings" pitchFamily="2" charset="2"/>
                          </a:rPr>
                          <a:t> </a:t>
                        </a:r>
                        <a:r>
                          <a:rPr lang="el-GR" b="1" dirty="0" smtClean="0">
                            <a:solidFill>
                              <a:srgbClr val="FF9933"/>
                            </a:solidFill>
                            <a:effectLst>
                              <a:outerShdw blurRad="38100" dist="38100" dir="2700000" algn="tl">
                                <a:srgbClr val="C0C0C0"/>
                              </a:outerShdw>
                            </a:effectLst>
                            <a:latin typeface="Tahoma" pitchFamily="34" charset="0"/>
                            <a:cs typeface="+mn-cs"/>
                            <a:sym typeface="Wingdings" pitchFamily="2" charset="2"/>
                          </a:rPr>
                          <a:t>Γαλακτικό οξύ</a:t>
                        </a:r>
                        <a:endParaRPr lang="es-ES" sz="2000" b="1" dirty="0">
                          <a:solidFill>
                            <a:srgbClr val="FF9933"/>
                          </a:solidFill>
                          <a:effectLst>
                            <a:outerShdw blurRad="38100" dist="38100" dir="2700000" algn="tl">
                              <a:srgbClr val="C0C0C0"/>
                            </a:outerShdw>
                          </a:effectLst>
                          <a:latin typeface="Tahoma" pitchFamily="34" charset="0"/>
                          <a:cs typeface="+mn-cs"/>
                        </a:endParaRPr>
                      </a:p>
                    </p:txBody>
                  </p:sp>
                  <p:sp>
                    <p:nvSpPr>
                      <p:cNvPr id="53273" name="Text Box 25"/>
                      <p:cNvSpPr txBox="1">
                        <a:spLocks noChangeArrowheads="1"/>
                      </p:cNvSpPr>
                      <p:nvPr/>
                    </p:nvSpPr>
                    <p:spPr bwMode="auto">
                      <a:xfrm>
                        <a:off x="2768" y="1488"/>
                        <a:ext cx="1241" cy="464"/>
                      </a:xfrm>
                      <a:prstGeom prst="rect">
                        <a:avLst/>
                      </a:prstGeom>
                      <a:noFill/>
                      <a:ln w="12700" cap="sq">
                        <a:noFill/>
                        <a:miter lim="800000"/>
                        <a:headEnd type="none" w="sm" len="sm"/>
                        <a:tailEnd type="none" w="sm" len="sm"/>
                      </a:ln>
                    </p:spPr>
                    <p:txBody>
                      <a:bodyPr lIns="0" tIns="0" rIns="0" bIns="0">
                        <a:spAutoFit/>
                      </a:bodyPr>
                      <a:lstStyle/>
                      <a:p>
                        <a:pPr algn="ctr" eaLnBrk="0" hangingPunct="0">
                          <a:spcBef>
                            <a:spcPct val="50000"/>
                          </a:spcBef>
                        </a:pPr>
                        <a:r>
                          <a:rPr lang="es-ES" sz="1400" b="1" dirty="0">
                            <a:solidFill>
                              <a:srgbClr val="FF0000"/>
                            </a:solidFill>
                            <a:latin typeface="Tahoma" pitchFamily="34" charset="0"/>
                            <a:sym typeface="Wingdings" pitchFamily="2" charset="2"/>
                          </a:rPr>
                          <a:t> </a:t>
                        </a:r>
                        <a:r>
                          <a:rPr lang="el-GR" sz="1400" b="1" dirty="0" smtClean="0">
                            <a:solidFill>
                              <a:srgbClr val="FF0000"/>
                            </a:solidFill>
                            <a:latin typeface="Tahoma" pitchFamily="34" charset="0"/>
                            <a:sym typeface="Wingdings" pitchFamily="2" charset="2"/>
                          </a:rPr>
                          <a:t>Βακτήρια που παράγουν γαλακτικό οξύ</a:t>
                        </a:r>
                        <a:r>
                          <a:rPr lang="es-ES" sz="1400" b="1" dirty="0" smtClean="0">
                            <a:solidFill>
                              <a:srgbClr val="FF0000"/>
                            </a:solidFill>
                            <a:latin typeface="Tahoma" pitchFamily="34" charset="0"/>
                          </a:rPr>
                          <a:t> </a:t>
                        </a:r>
                        <a:r>
                          <a:rPr lang="es-ES" sz="1400" b="1" dirty="0">
                            <a:solidFill>
                              <a:srgbClr val="FF0000"/>
                            </a:solidFill>
                            <a:latin typeface="Tahoma" pitchFamily="34" charset="0"/>
                          </a:rPr>
                          <a:t>(</a:t>
                        </a:r>
                        <a:r>
                          <a:rPr lang="es-ES" sz="1400" b="1" i="1" dirty="0">
                            <a:solidFill>
                              <a:srgbClr val="FF0000"/>
                            </a:solidFill>
                            <a:latin typeface="Tahoma" pitchFamily="34" charset="0"/>
                          </a:rPr>
                          <a:t>Streptococcus bovis</a:t>
                        </a:r>
                        <a:r>
                          <a:rPr lang="es-ES" sz="1400" b="1" dirty="0">
                            <a:solidFill>
                              <a:srgbClr val="FF0000"/>
                            </a:solidFill>
                            <a:latin typeface="Tahoma" pitchFamily="34" charset="0"/>
                          </a:rPr>
                          <a:t>)</a:t>
                        </a:r>
                      </a:p>
                    </p:txBody>
                  </p:sp>
                  <p:sp>
                    <p:nvSpPr>
                      <p:cNvPr id="11290" name="Rectangle 26"/>
                      <p:cNvSpPr>
                        <a:spLocks noChangeArrowheads="1"/>
                      </p:cNvSpPr>
                      <p:nvPr/>
                    </p:nvSpPr>
                    <p:spPr bwMode="auto">
                      <a:xfrm>
                        <a:off x="3559" y="3626"/>
                        <a:ext cx="113" cy="181"/>
                      </a:xfrm>
                      <a:prstGeom prst="rect">
                        <a:avLst/>
                      </a:prstGeom>
                      <a:noFill/>
                      <a:ln w="9525">
                        <a:noFill/>
                        <a:miter lim="800000"/>
                        <a:headEnd/>
                        <a:tailEnd/>
                      </a:ln>
                      <a:effectLst/>
                    </p:spPr>
                    <p:txBody>
                      <a:bodyPr wrap="none">
                        <a:spAutoFit/>
                      </a:bodyPr>
                      <a:lstStyle/>
                      <a:p>
                        <a:pPr eaLnBrk="0" hangingPunct="0">
                          <a:spcBef>
                            <a:spcPct val="50000"/>
                          </a:spcBef>
                          <a:defRPr/>
                        </a:pPr>
                        <a:endParaRPr lang="es-ES" sz="1600" b="1">
                          <a:solidFill>
                            <a:srgbClr val="FF3300"/>
                          </a:solidFill>
                          <a:effectLst>
                            <a:outerShdw blurRad="38100" dist="38100" dir="2700000" algn="tl">
                              <a:srgbClr val="C0C0C0"/>
                            </a:outerShdw>
                          </a:effectLst>
                          <a:latin typeface="Tahoma" pitchFamily="34" charset="0"/>
                          <a:cs typeface="+mn-cs"/>
                        </a:endParaRPr>
                      </a:p>
                    </p:txBody>
                  </p:sp>
                  <p:sp>
                    <p:nvSpPr>
                      <p:cNvPr id="53275" name="Text Box 27"/>
                      <p:cNvSpPr txBox="1">
                        <a:spLocks noChangeArrowheads="1"/>
                      </p:cNvSpPr>
                      <p:nvPr/>
                    </p:nvSpPr>
                    <p:spPr bwMode="auto">
                      <a:xfrm>
                        <a:off x="2290" y="3319"/>
                        <a:ext cx="889" cy="547"/>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s-ES" sz="2000" dirty="0">
                            <a:solidFill>
                              <a:srgbClr val="FF0000"/>
                            </a:solidFill>
                            <a:latin typeface="Tahoma" pitchFamily="34" charset="0"/>
                            <a:sym typeface="Wingdings" pitchFamily="2" charset="2"/>
                          </a:rPr>
                          <a:t> </a:t>
                        </a:r>
                        <a:r>
                          <a:rPr lang="es-ES" sz="2000" dirty="0" smtClean="0">
                            <a:solidFill>
                              <a:srgbClr val="FF0000"/>
                            </a:solidFill>
                            <a:latin typeface="Tahoma" pitchFamily="34" charset="0"/>
                            <a:sym typeface="Wingdings" pitchFamily="2" charset="2"/>
                          </a:rPr>
                          <a:t>D-</a:t>
                        </a:r>
                        <a:r>
                          <a:rPr lang="el-GR" sz="2000" dirty="0" smtClean="0">
                            <a:solidFill>
                              <a:srgbClr val="FF0000"/>
                            </a:solidFill>
                            <a:latin typeface="Tahoma" pitchFamily="34" charset="0"/>
                            <a:sym typeface="Wingdings" pitchFamily="2" charset="2"/>
                          </a:rPr>
                          <a:t>Γαλακτικό οξύ</a:t>
                        </a:r>
                        <a:endParaRPr lang="es-ES" sz="2000" dirty="0">
                          <a:solidFill>
                            <a:srgbClr val="FF0000"/>
                          </a:solidFill>
                          <a:latin typeface="Tahoma" pitchFamily="34" charset="0"/>
                        </a:endParaRPr>
                      </a:p>
                    </p:txBody>
                  </p:sp>
                  <p:sp>
                    <p:nvSpPr>
                      <p:cNvPr id="53276" name="Rectangle 28"/>
                      <p:cNvSpPr>
                        <a:spLocks noChangeArrowheads="1"/>
                      </p:cNvSpPr>
                      <p:nvPr/>
                    </p:nvSpPr>
                    <p:spPr bwMode="auto">
                      <a:xfrm>
                        <a:off x="4596" y="2809"/>
                        <a:ext cx="817" cy="232"/>
                      </a:xfrm>
                      <a:prstGeom prst="rect">
                        <a:avLst/>
                      </a:prstGeom>
                      <a:solidFill>
                        <a:srgbClr val="CCFFCC"/>
                      </a:solidFill>
                      <a:ln w="9525">
                        <a:noFill/>
                        <a:miter lim="800000"/>
                        <a:headEnd/>
                        <a:tailEnd/>
                      </a:ln>
                    </p:spPr>
                    <p:txBody>
                      <a:bodyPr lIns="0" tIns="0" rIns="0" bIns="0">
                        <a:spAutoFit/>
                      </a:bodyPr>
                      <a:lstStyle/>
                      <a:p>
                        <a:pPr algn="ctr" eaLnBrk="0" hangingPunct="0">
                          <a:spcBef>
                            <a:spcPct val="50000"/>
                          </a:spcBef>
                        </a:pPr>
                        <a:r>
                          <a:rPr lang="es-ES" sz="1400" dirty="0">
                            <a:latin typeface="Tahoma" pitchFamily="34" charset="0"/>
                            <a:sym typeface="Wingdings" pitchFamily="2" charset="2"/>
                          </a:rPr>
                          <a:t> </a:t>
                        </a:r>
                        <a:r>
                          <a:rPr lang="el-GR" sz="1400" dirty="0" err="1" smtClean="0">
                            <a:latin typeface="Tahoma" pitchFamily="34" charset="0"/>
                            <a:sym typeface="Wingdings" pitchFamily="2" charset="2"/>
                          </a:rPr>
                          <a:t>Ενζυμική</a:t>
                        </a:r>
                        <a:r>
                          <a:rPr lang="el-GR" sz="1400" smtClean="0">
                            <a:latin typeface="Tahoma" pitchFamily="34" charset="0"/>
                            <a:sym typeface="Wingdings" pitchFamily="2" charset="2"/>
                          </a:rPr>
                          <a:t> δραστηριότητα</a:t>
                        </a:r>
                        <a:endParaRPr lang="es-ES" sz="1400">
                          <a:latin typeface="Tahoma" pitchFamily="34" charset="0"/>
                        </a:endParaRPr>
                      </a:p>
                    </p:txBody>
                  </p:sp>
                  <p:sp>
                    <p:nvSpPr>
                      <p:cNvPr id="11293" name="Text Box 29"/>
                      <p:cNvSpPr txBox="1">
                        <a:spLocks noChangeArrowheads="1"/>
                      </p:cNvSpPr>
                      <p:nvPr/>
                    </p:nvSpPr>
                    <p:spPr bwMode="auto">
                      <a:xfrm>
                        <a:off x="3723" y="2644"/>
                        <a:ext cx="737" cy="214"/>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s-ES" sz="2000" b="1">
                            <a:solidFill>
                              <a:srgbClr val="FF9933"/>
                            </a:solidFill>
                            <a:effectLst>
                              <a:outerShdw blurRad="38100" dist="38100" dir="2700000" algn="tl">
                                <a:srgbClr val="C0C0C0"/>
                              </a:outerShdw>
                            </a:effectLst>
                            <a:latin typeface="Tahoma" pitchFamily="34" charset="0"/>
                            <a:cs typeface="+mn-cs"/>
                          </a:rPr>
                          <a:t>pH &lt; 6</a:t>
                        </a:r>
                      </a:p>
                    </p:txBody>
                  </p:sp>
                  <p:sp>
                    <p:nvSpPr>
                      <p:cNvPr id="11294" name="Text Box 30"/>
                      <p:cNvSpPr txBox="1">
                        <a:spLocks noChangeArrowheads="1"/>
                      </p:cNvSpPr>
                      <p:nvPr/>
                    </p:nvSpPr>
                    <p:spPr bwMode="auto">
                      <a:xfrm>
                        <a:off x="4081" y="3072"/>
                        <a:ext cx="1180" cy="215"/>
                      </a:xfrm>
                      <a:prstGeom prst="rect">
                        <a:avLst/>
                      </a:prstGeom>
                      <a:solidFill>
                        <a:schemeClr val="bg1"/>
                      </a:solidFill>
                      <a:ln w="9525">
                        <a:noFill/>
                        <a:miter lim="800000"/>
                        <a:headEnd/>
                        <a:tailEnd/>
                      </a:ln>
                      <a:effectLst/>
                    </p:spPr>
                    <p:txBody>
                      <a:bodyPr wrap="none">
                        <a:spAutoFit/>
                      </a:bodyPr>
                      <a:lstStyle/>
                      <a:p>
                        <a:pPr eaLnBrk="0" hangingPunct="0">
                          <a:defRPr/>
                        </a:pPr>
                        <a:r>
                          <a:rPr lang="el-GR" sz="2000" b="1" dirty="0" smtClean="0">
                            <a:solidFill>
                              <a:srgbClr val="FF9933"/>
                            </a:solidFill>
                            <a:effectLst>
                              <a:outerShdw blurRad="38100" dist="38100" dir="2700000" algn="tl">
                                <a:srgbClr val="C0C0C0"/>
                              </a:outerShdw>
                            </a:effectLst>
                            <a:latin typeface="Tahoma" pitchFamily="34" charset="0"/>
                            <a:cs typeface="+mn-cs"/>
                          </a:rPr>
                          <a:t>Οξεία οξέωση</a:t>
                        </a:r>
                        <a:endParaRPr lang="es-ES" sz="2000" b="1" dirty="0">
                          <a:solidFill>
                            <a:srgbClr val="FF9933"/>
                          </a:solidFill>
                          <a:effectLst>
                            <a:outerShdw blurRad="38100" dist="38100" dir="2700000" algn="tl">
                              <a:srgbClr val="C0C0C0"/>
                            </a:outerShdw>
                          </a:effectLst>
                          <a:latin typeface="Tahoma" pitchFamily="34" charset="0"/>
                          <a:cs typeface="+mn-cs"/>
                        </a:endParaRPr>
                      </a:p>
                    </p:txBody>
                  </p:sp>
                  <p:sp>
                    <p:nvSpPr>
                      <p:cNvPr id="53279" name="Text Box 31"/>
                      <p:cNvSpPr txBox="1">
                        <a:spLocks noChangeArrowheads="1"/>
                      </p:cNvSpPr>
                      <p:nvPr/>
                    </p:nvSpPr>
                    <p:spPr bwMode="auto">
                      <a:xfrm>
                        <a:off x="4324" y="1981"/>
                        <a:ext cx="1312" cy="696"/>
                      </a:xfrm>
                      <a:prstGeom prst="rect">
                        <a:avLst/>
                      </a:prstGeom>
                      <a:noFill/>
                      <a:ln w="9525">
                        <a:noFill/>
                        <a:miter lim="800000"/>
                        <a:headEnd/>
                        <a:tailEnd/>
                      </a:ln>
                    </p:spPr>
                    <p:txBody>
                      <a:bodyPr lIns="0" tIns="0" rIns="0" bIns="0">
                        <a:spAutoFit/>
                      </a:bodyPr>
                      <a:lstStyle/>
                      <a:p>
                        <a:pPr algn="ctr" eaLnBrk="0" hangingPunct="0">
                          <a:spcBef>
                            <a:spcPct val="50000"/>
                          </a:spcBef>
                        </a:pPr>
                        <a:r>
                          <a:rPr lang="es-ES" sz="1400" dirty="0">
                            <a:solidFill>
                              <a:srgbClr val="FF0000"/>
                            </a:solidFill>
                            <a:latin typeface="Tahoma" pitchFamily="34" charset="0"/>
                            <a:sym typeface="Wingdings" pitchFamily="2" charset="2"/>
                          </a:rPr>
                          <a:t></a:t>
                        </a:r>
                        <a:r>
                          <a:rPr lang="es-ES" sz="1400" b="1" dirty="0">
                            <a:solidFill>
                              <a:srgbClr val="FF0000"/>
                            </a:solidFill>
                            <a:latin typeface="Tahoma" pitchFamily="34" charset="0"/>
                          </a:rPr>
                          <a:t> </a:t>
                        </a:r>
                        <a:r>
                          <a:rPr lang="el-GR" sz="1400" b="1" dirty="0" smtClean="0">
                            <a:solidFill>
                              <a:srgbClr val="FF0000"/>
                            </a:solidFill>
                            <a:latin typeface="Tahoma" pitchFamily="34" charset="0"/>
                          </a:rPr>
                          <a:t>Βακτήρια που χρησιμοποιούν γαλακτικό οξύ</a:t>
                        </a:r>
                        <a:r>
                          <a:rPr lang="es-ES" sz="1400" b="1" dirty="0" smtClean="0">
                            <a:solidFill>
                              <a:srgbClr val="FF0000"/>
                            </a:solidFill>
                            <a:latin typeface="Tahoma" pitchFamily="34" charset="0"/>
                          </a:rPr>
                          <a:t> </a:t>
                        </a:r>
                        <a:r>
                          <a:rPr lang="es-ES" sz="1400" b="1" dirty="0">
                            <a:solidFill>
                              <a:srgbClr val="FF0000"/>
                            </a:solidFill>
                            <a:latin typeface="Tahoma" pitchFamily="34" charset="0"/>
                          </a:rPr>
                          <a:t>(</a:t>
                        </a:r>
                        <a:r>
                          <a:rPr lang="es-ES" sz="1400" b="1" i="1" dirty="0">
                            <a:solidFill>
                              <a:srgbClr val="FF0000"/>
                            </a:solidFill>
                          </a:rPr>
                          <a:t>Megasphaera </a:t>
                        </a:r>
                        <a:r>
                          <a:rPr lang="es-ES" sz="1400" b="1" i="1" dirty="0">
                            <a:solidFill>
                              <a:srgbClr val="FF0000"/>
                            </a:solidFill>
                            <a:latin typeface="Tahoma" pitchFamily="34" charset="0"/>
                          </a:rPr>
                          <a:t> elsdenii</a:t>
                        </a:r>
                        <a:r>
                          <a:rPr lang="es-ES" sz="1400" b="1" dirty="0">
                            <a:solidFill>
                              <a:srgbClr val="FF0000"/>
                            </a:solidFill>
                            <a:latin typeface="Tahoma" pitchFamily="34" charset="0"/>
                          </a:rPr>
                          <a:t>) </a:t>
                        </a:r>
                        <a:r>
                          <a:rPr lang="el-GR" sz="1400" b="1" dirty="0" smtClean="0">
                            <a:solidFill>
                              <a:srgbClr val="FF0000"/>
                            </a:solidFill>
                            <a:latin typeface="Tahoma" pitchFamily="34" charset="0"/>
                          </a:rPr>
                          <a:t>και παράγουν </a:t>
                        </a:r>
                        <a:r>
                          <a:rPr lang="el-GR" sz="1400" b="1" dirty="0" err="1" smtClean="0">
                            <a:solidFill>
                              <a:srgbClr val="FF0000"/>
                            </a:solidFill>
                            <a:latin typeface="Tahoma" pitchFamily="34" charset="0"/>
                          </a:rPr>
                          <a:t>προπιονικά</a:t>
                        </a:r>
                        <a:r>
                          <a:rPr lang="es-ES" sz="1400" b="1" dirty="0" smtClean="0">
                            <a:solidFill>
                              <a:srgbClr val="FF0000"/>
                            </a:solidFill>
                            <a:latin typeface="Tahoma" pitchFamily="34" charset="0"/>
                          </a:rPr>
                          <a:t> </a:t>
                        </a:r>
                        <a:r>
                          <a:rPr lang="el-GR" sz="1400" b="1" dirty="0" smtClean="0">
                            <a:solidFill>
                              <a:srgbClr val="FF0000"/>
                            </a:solidFill>
                            <a:latin typeface="Tahoma" pitchFamily="34" charset="0"/>
                          </a:rPr>
                          <a:t>ΠΛΟ</a:t>
                        </a:r>
                        <a:endParaRPr lang="es-ES" sz="1400" b="1" dirty="0">
                          <a:solidFill>
                            <a:srgbClr val="FF0000"/>
                          </a:solidFill>
                          <a:latin typeface="Tahoma" pitchFamily="34" charset="0"/>
                        </a:endParaRPr>
                      </a:p>
                    </p:txBody>
                  </p:sp>
                  <p:sp>
                    <p:nvSpPr>
                      <p:cNvPr id="11296" name="Text Box 32"/>
                      <p:cNvSpPr txBox="1">
                        <a:spLocks noChangeArrowheads="1"/>
                      </p:cNvSpPr>
                      <p:nvPr/>
                    </p:nvSpPr>
                    <p:spPr bwMode="auto">
                      <a:xfrm>
                        <a:off x="2112" y="2400"/>
                        <a:ext cx="500" cy="378"/>
                      </a:xfrm>
                      <a:prstGeom prst="rect">
                        <a:avLst/>
                      </a:prstGeom>
                      <a:noFill/>
                      <a:ln w="12700" cap="sq">
                        <a:noFill/>
                        <a:miter lim="800000"/>
                        <a:headEnd type="none" w="sm" len="sm"/>
                        <a:tailEnd type="none" w="sm" len="sm"/>
                      </a:ln>
                      <a:effectLst/>
                    </p:spPr>
                    <p:txBody>
                      <a:bodyPr>
                        <a:spAutoFit/>
                      </a:bodyPr>
                      <a:lstStyle/>
                      <a:p>
                        <a:pPr algn="ctr" eaLnBrk="0" hangingPunct="0">
                          <a:lnSpc>
                            <a:spcPct val="90000"/>
                          </a:lnSpc>
                          <a:spcBef>
                            <a:spcPct val="50000"/>
                          </a:spcBef>
                          <a:defRPr/>
                        </a:pPr>
                        <a:r>
                          <a:rPr lang="es-ES" sz="2400" b="1" dirty="0">
                            <a:solidFill>
                              <a:srgbClr val="FF9933"/>
                            </a:solidFill>
                            <a:effectLst>
                              <a:outerShdw blurRad="38100" dist="38100" dir="2700000" algn="tl">
                                <a:srgbClr val="C0C0C0"/>
                              </a:outerShdw>
                            </a:effectLst>
                            <a:latin typeface="Tahoma" pitchFamily="34" charset="0"/>
                            <a:cs typeface="+mn-cs"/>
                            <a:sym typeface="Wingdings" pitchFamily="2" charset="2"/>
                          </a:rPr>
                          <a:t></a:t>
                        </a:r>
                        <a:r>
                          <a:rPr lang="es-ES" sz="2000" b="1" dirty="0">
                            <a:solidFill>
                              <a:srgbClr val="FF9933"/>
                            </a:solidFill>
                            <a:effectLst>
                              <a:outerShdw blurRad="38100" dist="38100" dir="2700000" algn="tl">
                                <a:srgbClr val="C0C0C0"/>
                              </a:outerShdw>
                            </a:effectLst>
                            <a:latin typeface="Tahoma" pitchFamily="34" charset="0"/>
                            <a:cs typeface="+mn-cs"/>
                            <a:sym typeface="Wingdings" pitchFamily="2" charset="2"/>
                          </a:rPr>
                          <a:t> VFA</a:t>
                        </a:r>
                        <a:endParaRPr lang="es-ES" sz="2000" b="1" dirty="0">
                          <a:solidFill>
                            <a:srgbClr val="FF9933"/>
                          </a:solidFill>
                          <a:effectLst>
                            <a:outerShdw blurRad="38100" dist="38100" dir="2700000" algn="tl">
                              <a:srgbClr val="C0C0C0"/>
                            </a:outerShdw>
                          </a:effectLst>
                          <a:latin typeface="Tahoma" pitchFamily="34" charset="0"/>
                          <a:cs typeface="+mn-cs"/>
                        </a:endParaRPr>
                      </a:p>
                    </p:txBody>
                  </p:sp>
                </p:grpSp>
              </p:grpSp>
            </p:grpSp>
          </p:grpSp>
        </p:grpSp>
      </p:grpSp>
      <p:sp>
        <p:nvSpPr>
          <p:cNvPr id="53250" name="Text Box 33"/>
          <p:cNvSpPr txBox="1">
            <a:spLocks noChangeArrowheads="1"/>
          </p:cNvSpPr>
          <p:nvPr/>
        </p:nvSpPr>
        <p:spPr bwMode="auto">
          <a:xfrm>
            <a:off x="755650" y="1341438"/>
            <a:ext cx="2514600" cy="1569660"/>
          </a:xfrm>
          <a:prstGeom prst="rect">
            <a:avLst/>
          </a:prstGeom>
          <a:noFill/>
          <a:ln w="9525">
            <a:noFill/>
            <a:miter lim="800000"/>
            <a:headEnd/>
            <a:tailEnd/>
          </a:ln>
        </p:spPr>
        <p:txBody>
          <a:bodyPr>
            <a:spAutoFit/>
          </a:bodyPr>
          <a:lstStyle/>
          <a:p>
            <a:pPr eaLnBrk="0" hangingPunct="0">
              <a:spcBef>
                <a:spcPct val="50000"/>
              </a:spcBef>
            </a:pPr>
            <a:r>
              <a:rPr lang="el-GR" sz="2400" b="1" dirty="0" smtClean="0">
                <a:latin typeface="Humnst777 BT"/>
              </a:rPr>
              <a:t>Μηχανισμός εμφάνισης της </a:t>
            </a:r>
            <a:r>
              <a:rPr lang="el-GR" sz="2400" b="1" dirty="0" err="1" smtClean="0">
                <a:latin typeface="Humnst777 BT"/>
              </a:rPr>
              <a:t>δυσπεπτικής</a:t>
            </a:r>
            <a:r>
              <a:rPr lang="el-GR" sz="2400" b="1" dirty="0" smtClean="0">
                <a:latin typeface="Humnst777 BT"/>
              </a:rPr>
              <a:t> ΟΞΕΩΣΗΣ:</a:t>
            </a:r>
            <a:endParaRPr lang="en-US" sz="2400" b="1" dirty="0">
              <a:latin typeface="Humnst777 BT"/>
            </a:endParaRPr>
          </a:p>
        </p:txBody>
      </p:sp>
      <p:sp>
        <p:nvSpPr>
          <p:cNvPr id="36" name="Text Box 25"/>
          <p:cNvSpPr txBox="1">
            <a:spLocks noChangeArrowheads="1"/>
          </p:cNvSpPr>
          <p:nvPr/>
        </p:nvSpPr>
        <p:spPr bwMode="auto">
          <a:xfrm>
            <a:off x="3857625" y="642938"/>
            <a:ext cx="2027238" cy="861774"/>
          </a:xfrm>
          <a:prstGeom prst="rect">
            <a:avLst/>
          </a:prstGeom>
          <a:noFill/>
          <a:ln w="12700" cap="sq">
            <a:noFill/>
            <a:miter lim="800000"/>
            <a:headEnd type="none" w="sm" len="sm"/>
            <a:tailEnd type="none" w="sm" len="sm"/>
          </a:ln>
          <a:effectLst/>
        </p:spPr>
        <p:txBody>
          <a:bodyPr lIns="0" tIns="0" rIns="0" bIns="0">
            <a:spAutoFit/>
          </a:bodyPr>
          <a:lstStyle/>
          <a:p>
            <a:pPr algn="ctr" eaLnBrk="0" hangingPunct="0">
              <a:spcBef>
                <a:spcPct val="50000"/>
              </a:spcBef>
              <a:defRPr/>
            </a:pPr>
            <a:r>
              <a:rPr lang="el-GR" sz="1400" b="1" dirty="0">
                <a:solidFill>
                  <a:schemeClr val="accent4">
                    <a:lumMod val="50000"/>
                    <a:lumOff val="50000"/>
                  </a:schemeClr>
                </a:solidFill>
                <a:latin typeface="Tahoma" pitchFamily="34" charset="0"/>
                <a:cs typeface="+mn-cs"/>
              </a:rPr>
              <a:t>Το</a:t>
            </a:r>
            <a:r>
              <a:rPr lang="el-GR" sz="1400" b="1" dirty="0" smtClean="0">
                <a:solidFill>
                  <a:srgbClr val="008000"/>
                </a:solidFill>
                <a:latin typeface="Tahoma" pitchFamily="34" charset="0"/>
                <a:cs typeface="+mn-cs"/>
              </a:rPr>
              <a:t> </a:t>
            </a:r>
            <a:r>
              <a:rPr lang="es-ES_tradnl" sz="1400" b="1" dirty="0" smtClean="0">
                <a:solidFill>
                  <a:srgbClr val="008000"/>
                </a:solidFill>
                <a:latin typeface="Tahoma" pitchFamily="34" charset="0"/>
                <a:cs typeface="+mn-cs"/>
              </a:rPr>
              <a:t>Boviestimul </a:t>
            </a:r>
            <a:r>
              <a:rPr lang="el-GR" sz="1400" b="1" dirty="0" smtClean="0">
                <a:solidFill>
                  <a:schemeClr val="accent4">
                    <a:lumMod val="50000"/>
                    <a:lumOff val="50000"/>
                  </a:schemeClr>
                </a:solidFill>
                <a:latin typeface="Tahoma" pitchFamily="34" charset="0"/>
                <a:cs typeface="+mn-cs"/>
              </a:rPr>
              <a:t>συναγωνίζεται τον</a:t>
            </a:r>
            <a:r>
              <a:rPr lang="es-ES_tradnl" sz="1400" b="1" dirty="0" smtClean="0">
                <a:solidFill>
                  <a:schemeClr val="accent4">
                    <a:lumMod val="50000"/>
                    <a:lumOff val="50000"/>
                  </a:schemeClr>
                </a:solidFill>
                <a:latin typeface="Tahoma" pitchFamily="34" charset="0"/>
                <a:cs typeface="+mn-cs"/>
              </a:rPr>
              <a:t> </a:t>
            </a:r>
            <a:r>
              <a:rPr lang="es-ES_tradnl" sz="1400" b="1" i="1" dirty="0">
                <a:solidFill>
                  <a:schemeClr val="accent4">
                    <a:lumMod val="50000"/>
                    <a:lumOff val="50000"/>
                  </a:schemeClr>
                </a:solidFill>
                <a:latin typeface="Tahoma" pitchFamily="34" charset="0"/>
                <a:cs typeface="+mn-cs"/>
              </a:rPr>
              <a:t>S.bovis</a:t>
            </a:r>
            <a:r>
              <a:rPr lang="es-ES_tradnl" sz="1400" b="1" dirty="0">
                <a:solidFill>
                  <a:schemeClr val="accent4">
                    <a:lumMod val="50000"/>
                    <a:lumOff val="50000"/>
                  </a:schemeClr>
                </a:solidFill>
                <a:latin typeface="Tahoma" pitchFamily="34" charset="0"/>
                <a:cs typeface="+mn-cs"/>
              </a:rPr>
              <a:t> </a:t>
            </a:r>
            <a:r>
              <a:rPr lang="el-GR" sz="1400" b="1" dirty="0" smtClean="0">
                <a:solidFill>
                  <a:schemeClr val="accent4">
                    <a:lumMod val="50000"/>
                    <a:lumOff val="50000"/>
                  </a:schemeClr>
                </a:solidFill>
                <a:latin typeface="Tahoma" pitchFamily="34" charset="0"/>
                <a:cs typeface="+mn-cs"/>
              </a:rPr>
              <a:t>για το ίδιο υπόστρωμα</a:t>
            </a:r>
            <a:endParaRPr lang="es-ES" sz="1400" b="1" dirty="0">
              <a:solidFill>
                <a:schemeClr val="accent4">
                  <a:lumMod val="50000"/>
                  <a:lumOff val="50000"/>
                </a:schemeClr>
              </a:solidFill>
              <a:latin typeface="Tahoma" pitchFamily="34" charset="0"/>
              <a:cs typeface="+mn-cs"/>
            </a:endParaRPr>
          </a:p>
        </p:txBody>
      </p:sp>
      <p:sp>
        <p:nvSpPr>
          <p:cNvPr id="37" name="Text Box 25"/>
          <p:cNvSpPr txBox="1">
            <a:spLocks noChangeArrowheads="1"/>
          </p:cNvSpPr>
          <p:nvPr/>
        </p:nvSpPr>
        <p:spPr bwMode="auto">
          <a:xfrm>
            <a:off x="6215063" y="1500188"/>
            <a:ext cx="2714625" cy="861774"/>
          </a:xfrm>
          <a:prstGeom prst="rect">
            <a:avLst/>
          </a:prstGeom>
          <a:noFill/>
          <a:ln w="12700" cap="sq">
            <a:noFill/>
            <a:miter lim="800000"/>
            <a:headEnd type="none" w="sm" len="sm"/>
            <a:tailEnd type="none" w="sm" len="sm"/>
          </a:ln>
          <a:effectLst/>
        </p:spPr>
        <p:txBody>
          <a:bodyPr lIns="0" tIns="0" rIns="0" bIns="0">
            <a:spAutoFit/>
          </a:bodyPr>
          <a:lstStyle/>
          <a:p>
            <a:pPr algn="ctr" eaLnBrk="0" hangingPunct="0">
              <a:spcBef>
                <a:spcPct val="50000"/>
              </a:spcBef>
              <a:defRPr/>
            </a:pPr>
            <a:r>
              <a:rPr lang="el-GR" sz="1400" b="1" dirty="0">
                <a:solidFill>
                  <a:schemeClr val="accent4">
                    <a:lumMod val="50000"/>
                    <a:lumOff val="50000"/>
                  </a:schemeClr>
                </a:solidFill>
                <a:latin typeface="Tahoma" pitchFamily="34" charset="0"/>
                <a:cs typeface="+mn-cs"/>
              </a:rPr>
              <a:t>Το</a:t>
            </a:r>
            <a:r>
              <a:rPr lang="el-GR" sz="1400" b="1" dirty="0" smtClean="0">
                <a:solidFill>
                  <a:srgbClr val="008000"/>
                </a:solidFill>
                <a:latin typeface="Tahoma" pitchFamily="34" charset="0"/>
                <a:cs typeface="+mn-cs"/>
              </a:rPr>
              <a:t> </a:t>
            </a:r>
            <a:r>
              <a:rPr lang="es-ES_tradnl" sz="1400" b="1" dirty="0" smtClean="0">
                <a:solidFill>
                  <a:srgbClr val="008000"/>
                </a:solidFill>
                <a:latin typeface="Tahoma" pitchFamily="34" charset="0"/>
                <a:cs typeface="+mn-cs"/>
              </a:rPr>
              <a:t>Boviestimul </a:t>
            </a:r>
            <a:r>
              <a:rPr lang="el-GR" sz="1400" b="1" dirty="0" smtClean="0">
                <a:solidFill>
                  <a:schemeClr val="accent4">
                    <a:lumMod val="50000"/>
                    <a:lumOff val="50000"/>
                  </a:schemeClr>
                </a:solidFill>
                <a:latin typeface="Tahoma" pitchFamily="34" charset="0"/>
                <a:cs typeface="+mn-cs"/>
              </a:rPr>
              <a:t>διεγείρει την παραγωγή των βακτηρίων που καταναλώνουν γαλακτικό οξύ</a:t>
            </a:r>
            <a:r>
              <a:rPr lang="es-ES" sz="1400" b="1" i="1" dirty="0" smtClean="0">
                <a:solidFill>
                  <a:schemeClr val="accent4">
                    <a:lumMod val="50000"/>
                    <a:lumOff val="50000"/>
                  </a:schemeClr>
                </a:solidFill>
                <a:latin typeface="Tahoma" pitchFamily="34" charset="0"/>
                <a:cs typeface="+mn-cs"/>
              </a:rPr>
              <a:t> </a:t>
            </a:r>
            <a:r>
              <a:rPr lang="es-ES" sz="1400" b="1" i="1" dirty="0">
                <a:solidFill>
                  <a:schemeClr val="accent4">
                    <a:lumMod val="50000"/>
                    <a:lumOff val="50000"/>
                  </a:schemeClr>
                </a:solidFill>
                <a:latin typeface="Tahoma" pitchFamily="34" charset="0"/>
                <a:cs typeface="+mn-cs"/>
              </a:rPr>
              <a:t>M. </a:t>
            </a:r>
            <a:r>
              <a:rPr lang="es-ES" sz="1400" b="1" i="1" dirty="0" err="1">
                <a:solidFill>
                  <a:schemeClr val="accent4">
                    <a:lumMod val="50000"/>
                    <a:lumOff val="50000"/>
                  </a:schemeClr>
                </a:solidFill>
                <a:latin typeface="Tahoma" pitchFamily="34" charset="0"/>
                <a:cs typeface="+mn-cs"/>
              </a:rPr>
              <a:t>elsdenii</a:t>
            </a:r>
            <a:endParaRPr lang="es-ES" sz="1400" b="1" dirty="0">
              <a:solidFill>
                <a:schemeClr val="accent4">
                  <a:lumMod val="50000"/>
                  <a:lumOff val="50000"/>
                </a:schemeClr>
              </a:solidFill>
              <a:latin typeface="Tahoma" pitchFamily="34" charset="0"/>
              <a:cs typeface="+mn-cs"/>
            </a:endParaRPr>
          </a:p>
        </p:txBody>
      </p:sp>
      <p:sp>
        <p:nvSpPr>
          <p:cNvPr id="53253"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pic>
        <p:nvPicPr>
          <p:cNvPr id="53254" name="Picture 5" descr="Boviestimul 1kg foto peque"/>
          <p:cNvPicPr>
            <a:picLocks noChangeAspect="1" noChangeArrowheads="1"/>
          </p:cNvPicPr>
          <p:nvPr/>
        </p:nvPicPr>
        <p:blipFill>
          <a:blip r:embed="rId2" cstate="print"/>
          <a:srcRect/>
          <a:stretch>
            <a:fillRect/>
          </a:stretch>
        </p:blipFill>
        <p:spPr bwMode="auto">
          <a:xfrm>
            <a:off x="6357938" y="428625"/>
            <a:ext cx="8572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
        <p:nvSpPr>
          <p:cNvPr id="6" name="1 Título"/>
          <p:cNvSpPr txBox="1">
            <a:spLocks/>
          </p:cNvSpPr>
          <p:nvPr/>
        </p:nvSpPr>
        <p:spPr>
          <a:xfrm>
            <a:off x="500063" y="500063"/>
            <a:ext cx="8229600" cy="1143000"/>
          </a:xfrm>
          <a:prstGeom prst="rect">
            <a:avLst/>
          </a:prstGeom>
        </p:spPr>
        <p:txBody>
          <a:bodyPr/>
          <a:lstStyle/>
          <a:p>
            <a:pPr algn="ctr">
              <a:defRPr/>
            </a:pPr>
            <a:endParaRPr lang="es-ES" sz="4400" b="1" kern="0" dirty="0">
              <a:solidFill>
                <a:schemeClr val="tx2">
                  <a:lumMod val="65000"/>
                  <a:lumOff val="35000"/>
                </a:schemeClr>
              </a:solidFill>
              <a:latin typeface="+mj-lt"/>
              <a:ea typeface="+mj-ea"/>
              <a:cs typeface="+mj-cs"/>
            </a:endParaRPr>
          </a:p>
        </p:txBody>
      </p:sp>
      <p:sp>
        <p:nvSpPr>
          <p:cNvPr id="9" name="8 Rectángulo"/>
          <p:cNvSpPr/>
          <p:nvPr/>
        </p:nvSpPr>
        <p:spPr>
          <a:xfrm>
            <a:off x="1357313" y="785813"/>
            <a:ext cx="7286625" cy="954107"/>
          </a:xfrm>
          <a:prstGeom prst="rect">
            <a:avLst/>
          </a:prstGeom>
        </p:spPr>
        <p:txBody>
          <a:bodyPr>
            <a:spAutoFit/>
          </a:bodyPr>
          <a:lstStyle/>
          <a:p>
            <a:pPr marL="514350" indent="-514350">
              <a:buClr>
                <a:srgbClr val="004C82"/>
              </a:buClr>
              <a:buFont typeface="+mj-lt"/>
              <a:buAutoNum type="alphaUcPeriod" startAt="4"/>
              <a:defRPr/>
            </a:pPr>
            <a:r>
              <a:rPr lang="el-GR" sz="2800" dirty="0">
                <a:solidFill>
                  <a:srgbClr val="595959"/>
                </a:solidFill>
              </a:rPr>
              <a:t>Βοηθά στην απόκτηση </a:t>
            </a:r>
            <a:r>
              <a:rPr lang="el-GR" sz="2800" b="1" dirty="0">
                <a:solidFill>
                  <a:srgbClr val="595959"/>
                </a:solidFill>
              </a:rPr>
              <a:t>του ιδανικού </a:t>
            </a:r>
            <a:r>
              <a:rPr lang="el-GR" sz="2800" dirty="0">
                <a:solidFill>
                  <a:srgbClr val="595959"/>
                </a:solidFill>
              </a:rPr>
              <a:t>εύρους </a:t>
            </a:r>
            <a:r>
              <a:rPr lang="en-US" sz="2800" b="1" dirty="0">
                <a:solidFill>
                  <a:srgbClr val="595959"/>
                </a:solidFill>
              </a:rPr>
              <a:t>pH </a:t>
            </a:r>
            <a:r>
              <a:rPr lang="el-GR" sz="2800" b="1" dirty="0">
                <a:solidFill>
                  <a:srgbClr val="595959"/>
                </a:solidFill>
              </a:rPr>
              <a:t>της Μ.Κ. </a:t>
            </a:r>
            <a:endParaRPr lang="es-ES" sz="2800" dirty="0">
              <a:solidFill>
                <a:schemeClr val="accent4">
                  <a:lumMod val="65000"/>
                  <a:lumOff val="35000"/>
                </a:schemeClr>
              </a:solidFill>
              <a:cs typeface="+mn-cs"/>
            </a:endParaRPr>
          </a:p>
        </p:txBody>
      </p:sp>
      <p:sp>
        <p:nvSpPr>
          <p:cNvPr id="54276" name="Rectangle 2"/>
          <p:cNvSpPr>
            <a:spLocks noChangeArrowheads="1"/>
          </p:cNvSpPr>
          <p:nvPr/>
        </p:nvSpPr>
        <p:spPr bwMode="auto">
          <a:xfrm>
            <a:off x="762000" y="2214563"/>
            <a:ext cx="7739063" cy="2677656"/>
          </a:xfrm>
          <a:prstGeom prst="rect">
            <a:avLst/>
          </a:prstGeom>
          <a:noFill/>
          <a:ln w="9525">
            <a:noFill/>
            <a:miter lim="800000"/>
            <a:headEnd/>
            <a:tailEnd/>
          </a:ln>
        </p:spPr>
        <p:txBody>
          <a:bodyPr>
            <a:spAutoFit/>
          </a:bodyPr>
          <a:lstStyle/>
          <a:p>
            <a:r>
              <a:rPr lang="el-GR" sz="2400" b="1" dirty="0" smtClean="0">
                <a:solidFill>
                  <a:srgbClr val="004C82"/>
                </a:solidFill>
                <a:latin typeface="Humnst777 BT"/>
              </a:rPr>
              <a:t>Φωσφορικό δινάτριο και φωσφορικό μονοασβέστιο</a:t>
            </a:r>
            <a:r>
              <a:rPr lang="en-US" sz="2400" b="1" dirty="0" smtClean="0">
                <a:solidFill>
                  <a:srgbClr val="004C82"/>
                </a:solidFill>
                <a:latin typeface="Humnst777 BT"/>
              </a:rPr>
              <a:t>: </a:t>
            </a:r>
            <a:r>
              <a:rPr lang="el-GR" sz="2400" dirty="0" smtClean="0"/>
              <a:t>υψηλή ουδετεροποιητική ικανότητα, για την διόρθωση των αυξομειώσεων του </a:t>
            </a:r>
            <a:r>
              <a:rPr lang="en-US" sz="2400" dirty="0" smtClean="0"/>
              <a:t>pH</a:t>
            </a:r>
            <a:r>
              <a:rPr lang="el-GR" sz="2400" dirty="0" smtClean="0"/>
              <a:t> της Μ.Κ. και για την εξασφάλιση ενός ουδέτερου </a:t>
            </a:r>
            <a:r>
              <a:rPr lang="en-US" sz="2400" dirty="0" smtClean="0"/>
              <a:t>pH</a:t>
            </a:r>
            <a:r>
              <a:rPr lang="el-GR" sz="2400" dirty="0" smtClean="0"/>
              <a:t>, ώστε να υπάρχει η δυνατότητα να διεξάγονται ομαλά οι </a:t>
            </a:r>
            <a:r>
              <a:rPr lang="el-GR" sz="2400" dirty="0" err="1" smtClean="0"/>
              <a:t>ενζυματικές</a:t>
            </a:r>
            <a:r>
              <a:rPr lang="el-GR" sz="2400" dirty="0" smtClean="0"/>
              <a:t> διαδικασίες</a:t>
            </a:r>
            <a:r>
              <a:rPr lang="en-GB" sz="2400" dirty="0" smtClean="0"/>
              <a:t>.</a:t>
            </a:r>
            <a:endParaRPr lang="es-ES" sz="2400" b="1" i="1" dirty="0">
              <a:latin typeface="Humnst777 BT"/>
            </a:endParaRPr>
          </a:p>
          <a:p>
            <a:pPr eaLnBrk="0" hangingPunct="0"/>
            <a:endParaRPr lang="en-US" sz="2400" dirty="0">
              <a:latin typeface="Humnst777 B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1"/>
          </p:nvPr>
        </p:nvSpPr>
        <p:spPr/>
        <p:txBody>
          <a:bodyPr/>
          <a:lstStyle/>
          <a:p>
            <a:pPr eaLnBrk="1" hangingPunct="1">
              <a:buFontTx/>
              <a:buChar char="-"/>
            </a:pPr>
            <a:r>
              <a:rPr lang="el-GR" sz="1800" dirty="0" smtClean="0"/>
              <a:t>Βοηθά στην πρόληψη και στην διόρθωση των πεπτικών διαταραχών (δυσβίωσης) στα μηρυκαστικά.</a:t>
            </a:r>
            <a:endParaRPr lang="es-ES_tradnl" sz="1800" dirty="0" smtClean="0"/>
          </a:p>
          <a:p>
            <a:pPr eaLnBrk="1" hangingPunct="1">
              <a:buFontTx/>
              <a:buChar char="-"/>
            </a:pPr>
            <a:r>
              <a:rPr lang="el-GR" sz="1800" dirty="0" smtClean="0"/>
              <a:t>Βοηθά στην σταθεροποίηση του </a:t>
            </a:r>
            <a:r>
              <a:rPr lang="en-US" sz="1800" dirty="0" smtClean="0"/>
              <a:t>pH</a:t>
            </a:r>
            <a:r>
              <a:rPr lang="el-GR" sz="1800" dirty="0" smtClean="0"/>
              <a:t> της Μ.Κ..</a:t>
            </a:r>
            <a:endParaRPr lang="es-ES_tradnl" sz="1800" dirty="0" smtClean="0"/>
          </a:p>
          <a:p>
            <a:pPr eaLnBrk="1" hangingPunct="1">
              <a:buFontTx/>
              <a:buChar char="-"/>
            </a:pPr>
            <a:r>
              <a:rPr lang="el-GR" sz="1800" dirty="0" smtClean="0"/>
              <a:t>Διεγείρει την ανάπτυξη κυτταρινολυτικών βακτηρίων, βελτιώνει την πέψη των κυτταρινών και αυξάνει τα βακτήρια που μετατρέπουν το γαλακτικό οξύ σε προπιονικό</a:t>
            </a:r>
            <a:r>
              <a:rPr lang="en-GB" sz="1800" dirty="0" smtClean="0"/>
              <a:t>. </a:t>
            </a:r>
          </a:p>
          <a:p>
            <a:pPr eaLnBrk="1" hangingPunct="1">
              <a:buFontTx/>
              <a:buChar char="-"/>
            </a:pPr>
            <a:r>
              <a:rPr lang="el-GR" sz="1800" dirty="0" smtClean="0"/>
              <a:t>Αυξάνει την πεπτικότητα της ξηράς ουσίας και την ροή μικροβιακών πρωτεϊνών στο δωδεκαδάκτυλο.</a:t>
            </a:r>
            <a:r>
              <a:rPr lang="en-GB" sz="1800" dirty="0" smtClean="0"/>
              <a:t> </a:t>
            </a:r>
          </a:p>
          <a:p>
            <a:pPr eaLnBrk="1" hangingPunct="1">
              <a:buFontTx/>
              <a:buChar char="-"/>
            </a:pPr>
            <a:r>
              <a:rPr lang="el-GR" sz="1800" dirty="0" smtClean="0"/>
              <a:t>Μεγιστοποιεί την πρόσληψη ξηράς ουσίας, γεγονός που σχετίζεται με την αύξηση της γαλακτοπαραγωγής και βοηθά στην επίτευξη της μέγιστης δυνατής παραγωγικότητας.</a:t>
            </a:r>
            <a:endParaRPr lang="es-ES" sz="1800" dirty="0" smtClean="0"/>
          </a:p>
          <a:p>
            <a:pPr eaLnBrk="1" hangingPunct="1">
              <a:buFontTx/>
              <a:buChar char="-"/>
            </a:pPr>
            <a:r>
              <a:rPr lang="el-GR" sz="1800" dirty="0" smtClean="0"/>
              <a:t>Προλαμβάνει τις διαταραχές της μικροβιακής χλωρίδας σε περιπτώσεις αντιβιοτικής θεραπείας, μεταβολών στην διατροφή, υποψίας κατανάλωσης υπερβολικά μεγάλης ποσότητας εύπεπτων υδατανθράκων, κατά την έναρξη της βόσκησης και σε περιπτώσεις κατανάλωσης τροφής με φυτικές ίνες κακής ποιότητας. </a:t>
            </a:r>
            <a:r>
              <a:rPr lang="en-GB" sz="1800" dirty="0" smtClean="0"/>
              <a:t> </a:t>
            </a:r>
            <a:endParaRPr lang="el-GR" sz="1800" dirty="0"/>
          </a:p>
          <a:p>
            <a:pPr eaLnBrk="1" hangingPunct="1">
              <a:buFontTx/>
              <a:buChar char="-"/>
            </a:pPr>
            <a:r>
              <a:rPr lang="el-GR" sz="1800" dirty="0" smtClean="0"/>
              <a:t>Μπορεί επίσης να χρησιμοποιηθεί ως προσθετικό σε δίαιτες πλούσιες σε υδατάνθρακες.</a:t>
            </a:r>
            <a:endParaRPr lang="es-ES" sz="1800" dirty="0" smtClean="0"/>
          </a:p>
          <a:p>
            <a:pPr eaLnBrk="1" hangingPunct="1">
              <a:buFontTx/>
              <a:buChar char="-"/>
            </a:pPr>
            <a:endParaRPr lang="es-ES" sz="1800" dirty="0" smtClean="0"/>
          </a:p>
          <a:p>
            <a:pPr eaLnBrk="1" hangingPunct="1"/>
            <a:endParaRPr lang="es-ES" sz="1800" dirty="0" smtClean="0"/>
          </a:p>
        </p:txBody>
      </p:sp>
      <p:sp>
        <p:nvSpPr>
          <p:cNvPr id="4" name="1 Título"/>
          <p:cNvSpPr>
            <a:spLocks noGrp="1"/>
          </p:cNvSpPr>
          <p:nvPr>
            <p:ph type="title"/>
          </p:nvPr>
        </p:nvSpPr>
        <p:spPr/>
        <p:txBody>
          <a:bodyPr/>
          <a:lstStyle/>
          <a:p>
            <a:pPr eaLnBrk="1" hangingPunct="1">
              <a:defRPr/>
            </a:pPr>
            <a:r>
              <a:rPr lang="es-ES_tradnl" b="1" dirty="0" smtClean="0">
                <a:solidFill>
                  <a:schemeClr val="tx2">
                    <a:lumMod val="65000"/>
                    <a:lumOff val="35000"/>
                  </a:schemeClr>
                </a:solidFill>
              </a:rPr>
              <a:t>     </a:t>
            </a:r>
            <a:r>
              <a:rPr lang="el-GR" b="1" dirty="0" smtClean="0">
                <a:solidFill>
                  <a:schemeClr val="tx2">
                    <a:lumMod val="65000"/>
                    <a:lumOff val="35000"/>
                  </a:schemeClr>
                </a:solidFill>
              </a:rPr>
              <a:t>Πλεονεκτήματα του </a:t>
            </a:r>
            <a:r>
              <a:rPr lang="es-ES_tradnl" b="1" dirty="0" smtClean="0">
                <a:solidFill>
                  <a:srgbClr val="008000"/>
                </a:solidFill>
              </a:rPr>
              <a:t>Boviestimul</a:t>
            </a:r>
            <a:endParaRPr lang="es-ES" b="1" dirty="0">
              <a:solidFill>
                <a:srgbClr val="008000"/>
              </a:solidFill>
            </a:endParaRPr>
          </a:p>
        </p:txBody>
      </p:sp>
      <p:sp>
        <p:nvSpPr>
          <p:cNvPr id="55299"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914400" y="2133600"/>
            <a:ext cx="76200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Humnst777 BT"/>
            </a:endParaRPr>
          </a:p>
        </p:txBody>
      </p:sp>
      <p:sp>
        <p:nvSpPr>
          <p:cNvPr id="56322" name="Text Box 3"/>
          <p:cNvSpPr txBox="1">
            <a:spLocks noChangeArrowheads="1"/>
          </p:cNvSpPr>
          <p:nvPr/>
        </p:nvSpPr>
        <p:spPr bwMode="auto">
          <a:xfrm>
            <a:off x="914400" y="1676400"/>
            <a:ext cx="7620000" cy="5232202"/>
          </a:xfrm>
          <a:prstGeom prst="rect">
            <a:avLst/>
          </a:prstGeom>
          <a:noFill/>
          <a:ln w="9525">
            <a:noFill/>
            <a:miter lim="800000"/>
            <a:headEnd/>
            <a:tailEnd/>
          </a:ln>
        </p:spPr>
        <p:txBody>
          <a:bodyPr>
            <a:spAutoFit/>
          </a:bodyPr>
          <a:lstStyle/>
          <a:p>
            <a:pPr eaLnBrk="0" hangingPunct="0">
              <a:spcBef>
                <a:spcPct val="50000"/>
              </a:spcBef>
            </a:pPr>
            <a:r>
              <a:rPr lang="el-GR" sz="2400" b="1" dirty="0" smtClean="0">
                <a:latin typeface="Humnst777 BT"/>
              </a:rPr>
              <a:t>ΕΠΙΛΟΓΗ</a:t>
            </a:r>
            <a:r>
              <a:rPr lang="en-US" sz="2400" b="1" dirty="0" smtClean="0">
                <a:latin typeface="Humnst777 BT"/>
              </a:rPr>
              <a:t> </a:t>
            </a:r>
            <a:r>
              <a:rPr lang="en-US" sz="2400" b="1" dirty="0">
                <a:latin typeface="Humnst777 BT"/>
              </a:rPr>
              <a:t>A:</a:t>
            </a:r>
            <a:r>
              <a:rPr lang="en-US" sz="2400" dirty="0">
                <a:latin typeface="Humnst777 BT"/>
              </a:rPr>
              <a:t> </a:t>
            </a:r>
          </a:p>
          <a:p>
            <a:pPr algn="ctr" eaLnBrk="0" hangingPunct="0">
              <a:spcBef>
                <a:spcPct val="50000"/>
              </a:spcBef>
            </a:pPr>
            <a:r>
              <a:rPr lang="el-GR" sz="2400" b="1" u="sng" dirty="0" smtClean="0">
                <a:solidFill>
                  <a:srgbClr val="FF0000"/>
                </a:solidFill>
              </a:rPr>
              <a:t>Υποστηρικτική θεραπεία των πεπτικών διαταραχών</a:t>
            </a:r>
            <a:endParaRPr lang="en-US" sz="2400" b="1" u="sng" dirty="0">
              <a:solidFill>
                <a:srgbClr val="FF0000"/>
              </a:solidFill>
            </a:endParaRPr>
          </a:p>
          <a:p>
            <a:pPr eaLnBrk="0" hangingPunct="0">
              <a:spcBef>
                <a:spcPct val="50000"/>
              </a:spcBef>
            </a:pPr>
            <a:r>
              <a:rPr lang="el-GR" sz="2400" dirty="0" smtClean="0"/>
              <a:t>Μετεωρισμός, οξέωση, ατονία της Μ.Κ., μεταβολές στην διατροφή.</a:t>
            </a:r>
            <a:endParaRPr lang="en-US" sz="2400" dirty="0"/>
          </a:p>
          <a:p>
            <a:pPr eaLnBrk="0" hangingPunct="0">
              <a:spcBef>
                <a:spcPct val="50000"/>
              </a:spcBef>
            </a:pPr>
            <a:r>
              <a:rPr lang="el-GR" sz="2000" u="sng" dirty="0" smtClean="0"/>
              <a:t>Ατομική θεραπεία</a:t>
            </a:r>
            <a:r>
              <a:rPr lang="en-US" sz="2000" dirty="0" smtClean="0"/>
              <a:t>: </a:t>
            </a:r>
            <a:endParaRPr lang="en-US" sz="2000" dirty="0"/>
          </a:p>
          <a:p>
            <a:pPr eaLnBrk="0" hangingPunct="0">
              <a:spcBef>
                <a:spcPct val="50000"/>
              </a:spcBef>
            </a:pPr>
            <a:r>
              <a:rPr lang="el-GR" sz="2000" b="1" dirty="0" smtClean="0"/>
              <a:t>Γαλακτοπαραγωγές αγελάδες</a:t>
            </a:r>
            <a:r>
              <a:rPr lang="en-US" sz="2000" dirty="0" smtClean="0"/>
              <a:t>: </a:t>
            </a:r>
            <a:r>
              <a:rPr lang="en-US" sz="2000" dirty="0"/>
              <a:t>100 g </a:t>
            </a:r>
            <a:r>
              <a:rPr lang="en-US" sz="2000" dirty="0" err="1"/>
              <a:t>Boviestimul</a:t>
            </a:r>
            <a:r>
              <a:rPr lang="en-US" sz="2000" dirty="0"/>
              <a:t> / </a:t>
            </a:r>
            <a:r>
              <a:rPr lang="el-GR" sz="2000" dirty="0" smtClean="0"/>
              <a:t>ημέρα</a:t>
            </a:r>
            <a:r>
              <a:rPr lang="en-US" sz="2000" dirty="0" smtClean="0"/>
              <a:t>, </a:t>
            </a:r>
            <a:r>
              <a:rPr lang="el-GR" sz="2000" dirty="0" smtClean="0"/>
              <a:t>επί </a:t>
            </a:r>
            <a:r>
              <a:rPr lang="en-US" sz="2000" dirty="0" smtClean="0"/>
              <a:t>3-5 </a:t>
            </a:r>
            <a:r>
              <a:rPr lang="el-GR" sz="2000" dirty="0" smtClean="0"/>
              <a:t>ημέρες</a:t>
            </a:r>
            <a:r>
              <a:rPr lang="en-US" sz="2000" dirty="0" smtClean="0"/>
              <a:t> (</a:t>
            </a:r>
            <a:r>
              <a:rPr lang="el-GR" sz="2000" dirty="0" smtClean="0"/>
              <a:t>σε δύο δόσεις</a:t>
            </a:r>
            <a:r>
              <a:rPr lang="en-US" sz="2000" dirty="0" smtClean="0"/>
              <a:t>)</a:t>
            </a:r>
            <a:endParaRPr lang="en-US" sz="2000" dirty="0"/>
          </a:p>
          <a:p>
            <a:pPr eaLnBrk="0" hangingPunct="0">
              <a:spcBef>
                <a:spcPct val="50000"/>
              </a:spcBef>
            </a:pPr>
            <a:r>
              <a:rPr lang="el-GR" sz="2000" b="1" dirty="0" smtClean="0"/>
              <a:t>Κρεοπαραγωγά βοοειδή</a:t>
            </a:r>
            <a:r>
              <a:rPr lang="en-US" sz="2000" dirty="0" smtClean="0"/>
              <a:t>: </a:t>
            </a:r>
            <a:r>
              <a:rPr lang="en-US" sz="2000" dirty="0"/>
              <a:t>50g </a:t>
            </a:r>
            <a:r>
              <a:rPr lang="en-US" sz="2000" dirty="0" err="1" smtClean="0"/>
              <a:t>Boviestimul</a:t>
            </a:r>
            <a:r>
              <a:rPr lang="en-US" sz="2000" dirty="0" smtClean="0"/>
              <a:t> / </a:t>
            </a:r>
            <a:r>
              <a:rPr lang="el-GR" sz="2000" dirty="0" smtClean="0"/>
              <a:t>ημέρα</a:t>
            </a:r>
            <a:r>
              <a:rPr lang="en-US" sz="2000" dirty="0" smtClean="0"/>
              <a:t>, </a:t>
            </a:r>
            <a:r>
              <a:rPr lang="el-GR" sz="2000" dirty="0" smtClean="0"/>
              <a:t>επί </a:t>
            </a:r>
            <a:r>
              <a:rPr lang="en-US" sz="2000" dirty="0" smtClean="0"/>
              <a:t>3-5 </a:t>
            </a:r>
            <a:r>
              <a:rPr lang="el-GR" sz="2000" dirty="0" smtClean="0"/>
              <a:t>ημέρες</a:t>
            </a:r>
            <a:r>
              <a:rPr lang="en-US" sz="2000" dirty="0" smtClean="0"/>
              <a:t> (</a:t>
            </a:r>
            <a:r>
              <a:rPr lang="el-GR" sz="2000" dirty="0" smtClean="0"/>
              <a:t>σε δύο δόσεις</a:t>
            </a:r>
            <a:r>
              <a:rPr lang="en-US" sz="2000" dirty="0" smtClean="0"/>
              <a:t>)</a:t>
            </a:r>
            <a:endParaRPr lang="en-US" sz="2000" dirty="0"/>
          </a:p>
          <a:p>
            <a:pPr eaLnBrk="0" hangingPunct="0">
              <a:spcBef>
                <a:spcPct val="50000"/>
              </a:spcBef>
            </a:pPr>
            <a:r>
              <a:rPr lang="el-GR" sz="2000" b="1" dirty="0" err="1" smtClean="0"/>
              <a:t>Αγοπρόβατα</a:t>
            </a:r>
            <a:r>
              <a:rPr lang="en-US" sz="2000" dirty="0" smtClean="0"/>
              <a:t>: </a:t>
            </a:r>
            <a:r>
              <a:rPr lang="en-US" sz="2000" dirty="0"/>
              <a:t>30 g </a:t>
            </a:r>
            <a:r>
              <a:rPr lang="en-US" sz="2000" dirty="0" err="1"/>
              <a:t>Boviestimul</a:t>
            </a:r>
            <a:r>
              <a:rPr lang="en-US" sz="2000" dirty="0"/>
              <a:t> / </a:t>
            </a:r>
            <a:r>
              <a:rPr lang="el-GR" sz="2000" dirty="0" smtClean="0"/>
              <a:t>ημέρα</a:t>
            </a:r>
            <a:r>
              <a:rPr lang="en-US" sz="2000" dirty="0" smtClean="0"/>
              <a:t>,</a:t>
            </a:r>
            <a:r>
              <a:rPr lang="el-GR" sz="2000" dirty="0" smtClean="0"/>
              <a:t> επί</a:t>
            </a:r>
            <a:r>
              <a:rPr lang="en-US" sz="2000" dirty="0" smtClean="0"/>
              <a:t> </a:t>
            </a:r>
            <a:r>
              <a:rPr lang="en-US" sz="2000" dirty="0"/>
              <a:t>3-5 </a:t>
            </a:r>
            <a:r>
              <a:rPr lang="el-GR" sz="2000" dirty="0" smtClean="0"/>
              <a:t>ημέρες</a:t>
            </a:r>
            <a:r>
              <a:rPr lang="en-US" sz="2000" dirty="0" smtClean="0"/>
              <a:t>.</a:t>
            </a:r>
            <a:endParaRPr lang="en-US" sz="2000" dirty="0"/>
          </a:p>
          <a:p>
            <a:pPr eaLnBrk="0" hangingPunct="0">
              <a:spcBef>
                <a:spcPct val="50000"/>
              </a:spcBef>
            </a:pPr>
            <a:endParaRPr lang="en-US" sz="2000" dirty="0"/>
          </a:p>
        </p:txBody>
      </p:sp>
      <p:sp>
        <p:nvSpPr>
          <p:cNvPr id="6" name="1 Título"/>
          <p:cNvSpPr txBox="1">
            <a:spLocks/>
          </p:cNvSpPr>
          <p:nvPr/>
        </p:nvSpPr>
        <p:spPr>
          <a:xfrm>
            <a:off x="642938" y="428625"/>
            <a:ext cx="8229600" cy="1143000"/>
          </a:xfrm>
          <a:prstGeom prst="rect">
            <a:avLst/>
          </a:prstGeom>
        </p:spPr>
        <p:txBody>
          <a:bodyPr/>
          <a:lstStyle/>
          <a:p>
            <a:pPr algn="ctr">
              <a:defRPr/>
            </a:pPr>
            <a:r>
              <a:rPr lang="es-ES_tradnl" sz="4400" b="1" kern="0" dirty="0">
                <a:solidFill>
                  <a:schemeClr val="tx2">
                    <a:lumMod val="65000"/>
                    <a:lumOff val="35000"/>
                  </a:schemeClr>
                </a:solidFill>
                <a:latin typeface="+mj-lt"/>
                <a:ea typeface="+mj-ea"/>
                <a:cs typeface="+mj-cs"/>
              </a:rPr>
              <a:t>     </a:t>
            </a:r>
            <a:r>
              <a:rPr lang="el-GR" sz="4400" b="1" kern="0" dirty="0" smtClean="0">
                <a:solidFill>
                  <a:schemeClr val="tx2">
                    <a:lumMod val="65000"/>
                    <a:lumOff val="35000"/>
                  </a:schemeClr>
                </a:solidFill>
                <a:latin typeface="+mj-lt"/>
                <a:ea typeface="+mj-ea"/>
                <a:cs typeface="+mj-cs"/>
              </a:rPr>
              <a:t>Χρήσεις του</a:t>
            </a:r>
            <a:r>
              <a:rPr lang="es-ES_tradnl" sz="4400" b="1" kern="0" dirty="0" smtClean="0">
                <a:solidFill>
                  <a:schemeClr val="tx2">
                    <a:lumMod val="65000"/>
                    <a:lumOff val="35000"/>
                  </a:schemeClr>
                </a:solidFill>
                <a:latin typeface="+mj-lt"/>
                <a:ea typeface="+mj-ea"/>
                <a:cs typeface="+mj-cs"/>
              </a:rPr>
              <a:t> </a:t>
            </a:r>
            <a:r>
              <a:rPr lang="es-ES_tradnl" sz="4400" b="1" kern="0" dirty="0">
                <a:solidFill>
                  <a:srgbClr val="008000"/>
                </a:solidFill>
                <a:latin typeface="+mj-lt"/>
                <a:ea typeface="+mj-ea"/>
                <a:cs typeface="+mj-cs"/>
              </a:rPr>
              <a:t>Boviestimul</a:t>
            </a:r>
            <a:endParaRPr lang="es-ES" sz="4400" b="1" kern="0" dirty="0">
              <a:solidFill>
                <a:srgbClr val="008000"/>
              </a:solidFill>
              <a:latin typeface="+mj-lt"/>
              <a:ea typeface="+mj-ea"/>
              <a:cs typeface="+mj-cs"/>
            </a:endParaRPr>
          </a:p>
        </p:txBody>
      </p:sp>
      <p:sp>
        <p:nvSpPr>
          <p:cNvPr id="56324"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20050928_60"/>
          <p:cNvPicPr>
            <a:picLocks noChangeAspect="1" noChangeArrowheads="1"/>
          </p:cNvPicPr>
          <p:nvPr/>
        </p:nvPicPr>
        <p:blipFill>
          <a:blip r:embed="rId2" cstate="print"/>
          <a:srcRect/>
          <a:stretch>
            <a:fillRect/>
          </a:stretch>
        </p:blipFill>
        <p:spPr bwMode="auto">
          <a:xfrm>
            <a:off x="1255713" y="1500188"/>
            <a:ext cx="6602412" cy="4949825"/>
          </a:xfrm>
          <a:prstGeom prst="rect">
            <a:avLst/>
          </a:prstGeom>
          <a:noFill/>
          <a:ln w="9525">
            <a:solidFill>
              <a:schemeClr val="tx2"/>
            </a:solidFill>
            <a:miter lim="800000"/>
            <a:headEnd/>
            <a:tailEnd/>
          </a:ln>
        </p:spPr>
      </p:pic>
      <p:sp>
        <p:nvSpPr>
          <p:cNvPr id="57346" name="Text Box 3"/>
          <p:cNvSpPr txBox="1">
            <a:spLocks noChangeArrowheads="1"/>
          </p:cNvSpPr>
          <p:nvPr/>
        </p:nvSpPr>
        <p:spPr bwMode="auto">
          <a:xfrm>
            <a:off x="3071813" y="785813"/>
            <a:ext cx="3068637" cy="830997"/>
          </a:xfrm>
          <a:prstGeom prst="rect">
            <a:avLst/>
          </a:prstGeom>
          <a:solidFill>
            <a:srgbClr val="004C82"/>
          </a:solidFill>
          <a:ln w="9525">
            <a:solidFill>
              <a:schemeClr val="accent1"/>
            </a:solidFill>
            <a:miter lim="800000"/>
            <a:headEnd/>
            <a:tailEnd/>
          </a:ln>
        </p:spPr>
        <p:txBody>
          <a:bodyPr>
            <a:spAutoFit/>
          </a:bodyPr>
          <a:lstStyle/>
          <a:p>
            <a:pPr eaLnBrk="0" hangingPunct="0">
              <a:spcBef>
                <a:spcPct val="50000"/>
              </a:spcBef>
            </a:pPr>
            <a:r>
              <a:rPr lang="el-GR" sz="2400" dirty="0" smtClean="0">
                <a:solidFill>
                  <a:schemeClr val="bg1"/>
                </a:solidFill>
                <a:latin typeface="Humnst777 BT"/>
              </a:rPr>
              <a:t>Μετεωρισμός σε αγελάδα</a:t>
            </a:r>
            <a:endParaRPr lang="en-US" sz="2400" dirty="0">
              <a:solidFill>
                <a:schemeClr val="bg1"/>
              </a:solidFill>
              <a:latin typeface="Humnst777 BT"/>
            </a:endParaRPr>
          </a:p>
        </p:txBody>
      </p:sp>
      <p:sp>
        <p:nvSpPr>
          <p:cNvPr id="57347"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eaLnBrk="1" hangingPunct="1">
              <a:buFont typeface="Wingdings" pitchFamily="2" charset="2"/>
              <a:buChar char="Ø"/>
              <a:defRPr/>
            </a:pPr>
            <a:r>
              <a:rPr lang="el-GR" sz="2400" dirty="0" smtClean="0">
                <a:solidFill>
                  <a:srgbClr val="004C82"/>
                </a:solidFill>
              </a:rPr>
              <a:t>Για επιτυχή ζύμωση στους </a:t>
            </a:r>
            <a:r>
              <a:rPr lang="el-GR" sz="2400" dirty="0" err="1" smtClean="0">
                <a:solidFill>
                  <a:srgbClr val="004C82"/>
                </a:solidFill>
              </a:rPr>
              <a:t>προστομάχους</a:t>
            </a:r>
            <a:r>
              <a:rPr lang="el-GR" sz="2400" dirty="0" smtClean="0">
                <a:solidFill>
                  <a:srgbClr val="004C82"/>
                </a:solidFill>
              </a:rPr>
              <a:t> είναι απαραίτητα</a:t>
            </a:r>
            <a:r>
              <a:rPr lang="es-ES_tradnl" sz="2400" dirty="0" smtClean="0">
                <a:solidFill>
                  <a:srgbClr val="004C82"/>
                </a:solidFill>
              </a:rPr>
              <a:t>:</a:t>
            </a:r>
          </a:p>
          <a:p>
            <a:pPr lvl="1" eaLnBrk="1" hangingPunct="1">
              <a:buFont typeface="Wingdings" pitchFamily="2" charset="2"/>
              <a:buChar char="v"/>
              <a:defRPr/>
            </a:pPr>
            <a:r>
              <a:rPr lang="el-GR" sz="2400" dirty="0" smtClean="0">
                <a:solidFill>
                  <a:schemeClr val="accent4">
                    <a:lumMod val="65000"/>
                    <a:lumOff val="35000"/>
                  </a:schemeClr>
                </a:solidFill>
              </a:rPr>
              <a:t>Μεγάλη χωρητικότητα</a:t>
            </a:r>
            <a:endParaRPr lang="es-ES_tradnl" sz="2400" dirty="0" smtClean="0">
              <a:solidFill>
                <a:schemeClr val="accent4">
                  <a:lumMod val="65000"/>
                  <a:lumOff val="35000"/>
                </a:schemeClr>
              </a:solidFill>
            </a:endParaRPr>
          </a:p>
          <a:p>
            <a:pPr lvl="1" eaLnBrk="1" hangingPunct="1">
              <a:buFont typeface="Wingdings" pitchFamily="2" charset="2"/>
              <a:buChar char="v"/>
              <a:defRPr/>
            </a:pPr>
            <a:r>
              <a:rPr lang="el-GR" sz="2400" dirty="0" smtClean="0">
                <a:solidFill>
                  <a:schemeClr val="accent4">
                    <a:lumMod val="65000"/>
                    <a:lumOff val="35000"/>
                  </a:schemeClr>
                </a:solidFill>
              </a:rPr>
              <a:t>Αργή δίοδος των εισαγόμενων τροφών</a:t>
            </a:r>
            <a:endParaRPr lang="es-ES_tradnl" sz="2400" dirty="0" smtClean="0">
              <a:solidFill>
                <a:schemeClr val="accent4">
                  <a:lumMod val="65000"/>
                  <a:lumOff val="35000"/>
                </a:schemeClr>
              </a:solidFill>
            </a:endParaRPr>
          </a:p>
          <a:p>
            <a:pPr lvl="1" eaLnBrk="1" hangingPunct="1">
              <a:buFont typeface="Wingdings" pitchFamily="2" charset="2"/>
              <a:buChar char="v"/>
              <a:defRPr/>
            </a:pPr>
            <a:r>
              <a:rPr lang="el-GR" sz="2400" dirty="0" smtClean="0">
                <a:solidFill>
                  <a:schemeClr val="accent4">
                    <a:lumMod val="65000"/>
                    <a:lumOff val="35000"/>
                  </a:schemeClr>
                </a:solidFill>
              </a:rPr>
              <a:t>Διαρκής ανάμιξη</a:t>
            </a:r>
            <a:endParaRPr lang="es-ES_tradnl" sz="2400" dirty="0" smtClean="0">
              <a:solidFill>
                <a:schemeClr val="accent4">
                  <a:lumMod val="65000"/>
                  <a:lumOff val="35000"/>
                </a:schemeClr>
              </a:solidFill>
            </a:endParaRPr>
          </a:p>
          <a:p>
            <a:pPr lvl="1" eaLnBrk="1" hangingPunct="1">
              <a:buFont typeface="Wingdings" pitchFamily="2" charset="2"/>
              <a:buChar char="v"/>
              <a:defRPr/>
            </a:pPr>
            <a:r>
              <a:rPr lang="el-GR" sz="2400" dirty="0" smtClean="0">
                <a:solidFill>
                  <a:schemeClr val="accent4">
                    <a:lumMod val="65000"/>
                    <a:lumOff val="35000"/>
                  </a:schemeClr>
                </a:solidFill>
              </a:rPr>
              <a:t>Τα περιβάλλοντα υγρά να ρυθμίζονται με το ιδανικό </a:t>
            </a:r>
            <a:r>
              <a:rPr lang="el-GR" sz="2400" b="1" dirty="0" smtClean="0">
                <a:solidFill>
                  <a:schemeClr val="accent4">
                    <a:lumMod val="65000"/>
                    <a:lumOff val="35000"/>
                  </a:schemeClr>
                </a:solidFill>
              </a:rPr>
              <a:t>εύρος</a:t>
            </a:r>
            <a:r>
              <a:rPr lang="es-ES_tradnl" sz="2400" b="1" dirty="0" smtClean="0">
                <a:solidFill>
                  <a:schemeClr val="accent4">
                    <a:lumMod val="65000"/>
                    <a:lumOff val="35000"/>
                  </a:schemeClr>
                </a:solidFill>
              </a:rPr>
              <a:t> pH</a:t>
            </a:r>
          </a:p>
          <a:p>
            <a:pPr lvl="1" eaLnBrk="1" hangingPunct="1">
              <a:buFont typeface="Wingdings" pitchFamily="2" charset="2"/>
              <a:buChar char="v"/>
              <a:defRPr/>
            </a:pPr>
            <a:r>
              <a:rPr lang="el-GR" sz="2400" dirty="0" smtClean="0">
                <a:solidFill>
                  <a:schemeClr val="accent4">
                    <a:lumMod val="65000"/>
                    <a:lumOff val="35000"/>
                  </a:schemeClr>
                </a:solidFill>
              </a:rPr>
              <a:t>Διαρκής προσθήκη υποστρώματος </a:t>
            </a:r>
            <a:r>
              <a:rPr lang="es-ES_tradnl" sz="2400" dirty="0" smtClean="0">
                <a:solidFill>
                  <a:schemeClr val="accent4">
                    <a:lumMod val="65000"/>
                    <a:lumOff val="35000"/>
                  </a:schemeClr>
                </a:solidFill>
              </a:rPr>
              <a:t>(</a:t>
            </a:r>
            <a:r>
              <a:rPr lang="el-GR" sz="2400" dirty="0" smtClean="0">
                <a:solidFill>
                  <a:schemeClr val="accent4">
                    <a:lumMod val="65000"/>
                    <a:lumOff val="35000"/>
                  </a:schemeClr>
                </a:solidFill>
              </a:rPr>
              <a:t>τροφής</a:t>
            </a:r>
            <a:r>
              <a:rPr lang="es-ES_tradnl" sz="2400" dirty="0" smtClean="0">
                <a:solidFill>
                  <a:schemeClr val="accent4">
                    <a:lumMod val="65000"/>
                    <a:lumOff val="35000"/>
                  </a:schemeClr>
                </a:solidFill>
              </a:rPr>
              <a:t>)</a:t>
            </a:r>
          </a:p>
          <a:p>
            <a:pPr lvl="1" eaLnBrk="1" hangingPunct="1">
              <a:buFont typeface="Wingdings" pitchFamily="2" charset="2"/>
              <a:buChar char="v"/>
              <a:defRPr/>
            </a:pPr>
            <a:r>
              <a:rPr lang="el-GR" sz="2400" dirty="0" smtClean="0">
                <a:solidFill>
                  <a:schemeClr val="accent4">
                    <a:lumMod val="65000"/>
                    <a:lumOff val="35000"/>
                  </a:schemeClr>
                </a:solidFill>
              </a:rPr>
              <a:t>Συνεχής απομάκρυνση των τελικών προϊόντων της ζύμωσης</a:t>
            </a:r>
            <a:endParaRPr lang="es-ES_tradnl" sz="2400" dirty="0" smtClean="0">
              <a:solidFill>
                <a:schemeClr val="accent4">
                  <a:lumMod val="65000"/>
                  <a:lumOff val="35000"/>
                </a:schemeClr>
              </a:solidFill>
            </a:endParaRPr>
          </a:p>
          <a:p>
            <a:pPr lvl="1" eaLnBrk="1" hangingPunct="1">
              <a:buFont typeface="Wingdings" pitchFamily="2" charset="2"/>
              <a:buChar char="v"/>
              <a:defRPr/>
            </a:pPr>
            <a:r>
              <a:rPr lang="el-GR" sz="2400" dirty="0" smtClean="0">
                <a:solidFill>
                  <a:schemeClr val="accent4">
                    <a:lumMod val="65000"/>
                    <a:lumOff val="35000"/>
                  </a:schemeClr>
                </a:solidFill>
              </a:rPr>
              <a:t>Επαρκής </a:t>
            </a:r>
            <a:r>
              <a:rPr lang="el-GR" sz="2400" b="1" dirty="0" smtClean="0">
                <a:solidFill>
                  <a:schemeClr val="accent4">
                    <a:lumMod val="65000"/>
                    <a:lumOff val="35000"/>
                  </a:schemeClr>
                </a:solidFill>
              </a:rPr>
              <a:t>παροχή </a:t>
            </a:r>
            <a:r>
              <a:rPr lang="el-GR" sz="2400" b="1" dirty="0" err="1" smtClean="0">
                <a:solidFill>
                  <a:schemeClr val="accent4">
                    <a:lumMod val="65000"/>
                    <a:lumOff val="35000"/>
                  </a:schemeClr>
                </a:solidFill>
              </a:rPr>
              <a:t>συμπαραγόντων</a:t>
            </a:r>
            <a:r>
              <a:rPr lang="el-GR" sz="2400" dirty="0">
                <a:solidFill>
                  <a:schemeClr val="accent4">
                    <a:lumMod val="65000"/>
                    <a:lumOff val="35000"/>
                  </a:schemeClr>
                </a:solidFill>
              </a:rPr>
              <a:t> </a:t>
            </a:r>
            <a:r>
              <a:rPr lang="el-GR" sz="2400" dirty="0" smtClean="0">
                <a:solidFill>
                  <a:schemeClr val="accent4">
                    <a:lumMod val="65000"/>
                    <a:lumOff val="35000"/>
                  </a:schemeClr>
                </a:solidFill>
              </a:rPr>
              <a:t>που είναι απαραίτητοι για τις μικροβιακές </a:t>
            </a:r>
            <a:r>
              <a:rPr lang="el-GR" sz="2400" dirty="0" err="1" smtClean="0">
                <a:solidFill>
                  <a:schemeClr val="accent4">
                    <a:lumMod val="65000"/>
                    <a:lumOff val="35000"/>
                  </a:schemeClr>
                </a:solidFill>
              </a:rPr>
              <a:t>ενζυματικές</a:t>
            </a:r>
            <a:r>
              <a:rPr lang="el-GR" sz="2400" dirty="0" smtClean="0">
                <a:solidFill>
                  <a:schemeClr val="accent4">
                    <a:lumMod val="65000"/>
                    <a:lumOff val="35000"/>
                  </a:schemeClr>
                </a:solidFill>
              </a:rPr>
              <a:t> διαδικασίες</a:t>
            </a:r>
            <a:endParaRPr lang="es-ES" sz="2400" dirty="0">
              <a:solidFill>
                <a:schemeClr val="accent4">
                  <a:lumMod val="65000"/>
                  <a:lumOff val="35000"/>
                </a:schemeClr>
              </a:solidFill>
            </a:endParaRPr>
          </a:p>
        </p:txBody>
      </p:sp>
      <p:pic>
        <p:nvPicPr>
          <p:cNvPr id="29698" name="Picture 8" descr="http://www.bolivianet.com/realestate/vacas.jpg"/>
          <p:cNvPicPr>
            <a:picLocks noChangeAspect="1" noChangeArrowheads="1"/>
          </p:cNvPicPr>
          <p:nvPr/>
        </p:nvPicPr>
        <p:blipFill>
          <a:blip r:embed="rId2" cstate="print"/>
          <a:srcRect/>
          <a:stretch>
            <a:fillRect/>
          </a:stretch>
        </p:blipFill>
        <p:spPr bwMode="auto">
          <a:xfrm>
            <a:off x="7000875" y="2214563"/>
            <a:ext cx="1703388"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AllCarc2s"/>
          <p:cNvPicPr>
            <a:picLocks noChangeAspect="1" noChangeArrowheads="1"/>
          </p:cNvPicPr>
          <p:nvPr/>
        </p:nvPicPr>
        <p:blipFill>
          <a:blip r:embed="rId2" cstate="print"/>
          <a:srcRect/>
          <a:stretch>
            <a:fillRect/>
          </a:stretch>
        </p:blipFill>
        <p:spPr bwMode="auto">
          <a:xfrm>
            <a:off x="7031655" y="5165725"/>
            <a:ext cx="2136775" cy="1692275"/>
          </a:xfrm>
          <a:prstGeom prst="rect">
            <a:avLst/>
          </a:prstGeom>
          <a:noFill/>
          <a:ln w="9525">
            <a:noFill/>
            <a:miter lim="800000"/>
            <a:headEnd/>
            <a:tailEnd/>
          </a:ln>
        </p:spPr>
      </p:pic>
      <p:sp>
        <p:nvSpPr>
          <p:cNvPr id="58370" name="Text Box 3"/>
          <p:cNvSpPr txBox="1">
            <a:spLocks noChangeArrowheads="1"/>
          </p:cNvSpPr>
          <p:nvPr/>
        </p:nvSpPr>
        <p:spPr bwMode="auto">
          <a:xfrm>
            <a:off x="539750" y="4652963"/>
            <a:ext cx="7848600" cy="2492990"/>
          </a:xfrm>
          <a:prstGeom prst="rect">
            <a:avLst/>
          </a:prstGeom>
          <a:noFill/>
          <a:ln w="9525">
            <a:noFill/>
            <a:miter lim="800000"/>
            <a:headEnd/>
            <a:tailEnd/>
          </a:ln>
        </p:spPr>
        <p:txBody>
          <a:bodyPr>
            <a:spAutoFit/>
          </a:bodyPr>
          <a:lstStyle/>
          <a:p>
            <a:pPr eaLnBrk="0" hangingPunct="0"/>
            <a:r>
              <a:rPr lang="el-GR" sz="2400" b="1" dirty="0" smtClean="0"/>
              <a:t>Κρεοπαραγωγά βοοειδή</a:t>
            </a:r>
            <a:r>
              <a:rPr lang="en-US" sz="2400" dirty="0" smtClean="0"/>
              <a:t>: 20g/</a:t>
            </a:r>
            <a:r>
              <a:rPr lang="el-GR" sz="2400" dirty="0" smtClean="0"/>
              <a:t>ημέρα</a:t>
            </a:r>
            <a:r>
              <a:rPr lang="en-US" sz="2400" dirty="0" smtClean="0"/>
              <a:t>, </a:t>
            </a:r>
            <a:r>
              <a:rPr lang="el-GR" sz="2400" dirty="0" smtClean="0"/>
              <a:t>κατά τη διάρκεια της πάχυνσης</a:t>
            </a:r>
            <a:r>
              <a:rPr lang="en-US" sz="2400" dirty="0" smtClean="0"/>
              <a:t>.</a:t>
            </a:r>
            <a:endParaRPr lang="en-US" sz="2400" dirty="0"/>
          </a:p>
          <a:p>
            <a:pPr eaLnBrk="0" hangingPunct="0"/>
            <a:r>
              <a:rPr lang="en-US" sz="2400" b="1" dirty="0">
                <a:solidFill>
                  <a:srgbClr val="0033CC"/>
                </a:solidFill>
              </a:rPr>
              <a:t>	+ 4-5 %</a:t>
            </a:r>
            <a:r>
              <a:rPr lang="en-US" sz="2400" dirty="0"/>
              <a:t> </a:t>
            </a:r>
            <a:r>
              <a:rPr lang="el-GR" sz="2400" dirty="0" smtClean="0"/>
              <a:t>πρόσληψη ξηράς ουσίας</a:t>
            </a:r>
            <a:r>
              <a:rPr lang="en-US" sz="2400" dirty="0" smtClean="0"/>
              <a:t>.  </a:t>
            </a:r>
            <a:endParaRPr lang="en-US" sz="2400" dirty="0"/>
          </a:p>
          <a:p>
            <a:pPr eaLnBrk="0" hangingPunct="0"/>
            <a:r>
              <a:rPr lang="en-US" sz="2400" dirty="0"/>
              <a:t>	</a:t>
            </a:r>
            <a:r>
              <a:rPr lang="en-US" sz="2400" b="1" dirty="0">
                <a:solidFill>
                  <a:srgbClr val="0033CC"/>
                </a:solidFill>
              </a:rPr>
              <a:t>+ 7-15</a:t>
            </a:r>
            <a:r>
              <a:rPr lang="en-US" sz="2400" dirty="0"/>
              <a:t> </a:t>
            </a:r>
            <a:r>
              <a:rPr lang="en-US" sz="2400" b="1" dirty="0">
                <a:solidFill>
                  <a:srgbClr val="0033CC"/>
                </a:solidFill>
              </a:rPr>
              <a:t>%</a:t>
            </a:r>
            <a:r>
              <a:rPr lang="en-US" sz="2400" dirty="0"/>
              <a:t> </a:t>
            </a:r>
            <a:r>
              <a:rPr lang="el-GR" sz="2400" dirty="0" smtClean="0"/>
              <a:t>ανάπτυξη</a:t>
            </a:r>
            <a:r>
              <a:rPr lang="en-US" sz="2400" dirty="0" smtClean="0"/>
              <a:t> (</a:t>
            </a:r>
            <a:r>
              <a:rPr lang="el-GR" sz="2400" dirty="0" smtClean="0"/>
              <a:t>μέση ημερήσια ανάπτυξη</a:t>
            </a:r>
            <a:r>
              <a:rPr lang="en-US" sz="2400" dirty="0" smtClean="0"/>
              <a:t>)</a:t>
            </a:r>
            <a:endParaRPr lang="en-US" sz="2400" dirty="0"/>
          </a:p>
          <a:p>
            <a:pPr eaLnBrk="0" hangingPunct="0"/>
            <a:r>
              <a:rPr lang="en-US" sz="2400" dirty="0"/>
              <a:t>	 </a:t>
            </a:r>
            <a:r>
              <a:rPr lang="el-GR" sz="2400" b="1" dirty="0" smtClean="0">
                <a:solidFill>
                  <a:srgbClr val="0033CC"/>
                </a:solidFill>
              </a:rPr>
              <a:t>βελτίωση της ποιότητας του σφάγιου</a:t>
            </a:r>
            <a:endParaRPr lang="en-US" sz="2400" dirty="0"/>
          </a:p>
          <a:p>
            <a:pPr eaLnBrk="0" hangingPunct="0">
              <a:spcBef>
                <a:spcPct val="50000"/>
              </a:spcBef>
            </a:pPr>
            <a:endParaRPr lang="en-US" sz="2400" dirty="0"/>
          </a:p>
        </p:txBody>
      </p:sp>
      <p:pic>
        <p:nvPicPr>
          <p:cNvPr id="58371" name="Picture 4" descr="34697"/>
          <p:cNvPicPr>
            <a:picLocks noChangeAspect="1" noChangeArrowheads="1"/>
          </p:cNvPicPr>
          <p:nvPr/>
        </p:nvPicPr>
        <p:blipFill>
          <a:blip r:embed="rId3" cstate="print"/>
          <a:srcRect/>
          <a:stretch>
            <a:fillRect/>
          </a:stretch>
        </p:blipFill>
        <p:spPr bwMode="auto">
          <a:xfrm>
            <a:off x="6948488" y="2276475"/>
            <a:ext cx="2020887" cy="1333500"/>
          </a:xfrm>
          <a:prstGeom prst="rect">
            <a:avLst/>
          </a:prstGeom>
          <a:noFill/>
          <a:ln w="9525">
            <a:noFill/>
            <a:miter lim="800000"/>
            <a:headEnd/>
            <a:tailEnd/>
          </a:ln>
        </p:spPr>
      </p:pic>
      <p:sp>
        <p:nvSpPr>
          <p:cNvPr id="58372" name="Text Box 5"/>
          <p:cNvSpPr txBox="1">
            <a:spLocks noChangeArrowheads="1"/>
          </p:cNvSpPr>
          <p:nvPr/>
        </p:nvSpPr>
        <p:spPr bwMode="auto">
          <a:xfrm>
            <a:off x="539750" y="1484313"/>
            <a:ext cx="8604250" cy="3416320"/>
          </a:xfrm>
          <a:prstGeom prst="rect">
            <a:avLst/>
          </a:prstGeom>
          <a:noFill/>
          <a:ln w="9525">
            <a:noFill/>
            <a:miter lim="800000"/>
            <a:headEnd/>
            <a:tailEnd/>
          </a:ln>
        </p:spPr>
        <p:txBody>
          <a:bodyPr>
            <a:spAutoFit/>
          </a:bodyPr>
          <a:lstStyle/>
          <a:p>
            <a:pPr eaLnBrk="0" hangingPunct="0">
              <a:spcBef>
                <a:spcPct val="50000"/>
              </a:spcBef>
            </a:pPr>
            <a:r>
              <a:rPr lang="el-GR" sz="2400" b="1" dirty="0" smtClean="0"/>
              <a:t>ΕΠΙΛΟΓΗ</a:t>
            </a:r>
            <a:r>
              <a:rPr lang="en-US" sz="2400" b="1" dirty="0" smtClean="0"/>
              <a:t> </a:t>
            </a:r>
            <a:r>
              <a:rPr lang="en-US" sz="2400" b="1" dirty="0"/>
              <a:t>B:</a:t>
            </a:r>
            <a:r>
              <a:rPr lang="en-US" sz="2400" dirty="0"/>
              <a:t> </a:t>
            </a:r>
            <a:r>
              <a:rPr lang="el-GR" sz="2400" b="1" u="sng" dirty="0" smtClean="0">
                <a:solidFill>
                  <a:srgbClr val="FF0000"/>
                </a:solidFill>
              </a:rPr>
              <a:t>Προσθετικό για την βελτίωση της παραγωγικότητας σε περίπτωση διατροφής πλούσιας σε </a:t>
            </a:r>
            <a:r>
              <a:rPr lang="el-GR" sz="2400" b="1" u="sng" dirty="0" err="1" smtClean="0">
                <a:solidFill>
                  <a:srgbClr val="FF0000"/>
                </a:solidFill>
              </a:rPr>
              <a:t>υδατοδιαλυτούς</a:t>
            </a:r>
            <a:r>
              <a:rPr lang="el-GR" sz="2400" b="1" u="sng" dirty="0" smtClean="0">
                <a:solidFill>
                  <a:srgbClr val="FF0000"/>
                </a:solidFill>
              </a:rPr>
              <a:t> υδατάνθρακες</a:t>
            </a:r>
            <a:endParaRPr lang="en-US" sz="2400" u="sng" dirty="0"/>
          </a:p>
          <a:p>
            <a:pPr algn="ctr" eaLnBrk="0" hangingPunct="0">
              <a:lnSpc>
                <a:spcPct val="50000"/>
              </a:lnSpc>
              <a:spcBef>
                <a:spcPct val="50000"/>
              </a:spcBef>
            </a:pPr>
            <a:endParaRPr lang="en-US" sz="2400" dirty="0"/>
          </a:p>
          <a:p>
            <a:pPr eaLnBrk="0" hangingPunct="0">
              <a:lnSpc>
                <a:spcPct val="50000"/>
              </a:lnSpc>
              <a:spcBef>
                <a:spcPct val="50000"/>
              </a:spcBef>
            </a:pPr>
            <a:r>
              <a:rPr lang="el-GR" sz="2400" b="1" dirty="0" smtClean="0"/>
              <a:t>Γαλακτοπαραγωγές αγελάδες</a:t>
            </a:r>
            <a:r>
              <a:rPr lang="en-US" sz="2400" dirty="0" smtClean="0"/>
              <a:t>: </a:t>
            </a:r>
            <a:r>
              <a:rPr lang="en-US" sz="2400" dirty="0"/>
              <a:t>25g </a:t>
            </a:r>
            <a:r>
              <a:rPr lang="en-US" sz="2400" dirty="0" smtClean="0"/>
              <a:t>/</a:t>
            </a:r>
            <a:r>
              <a:rPr lang="el-GR" sz="2400" dirty="0" smtClean="0"/>
              <a:t>ημέρα</a:t>
            </a:r>
            <a:r>
              <a:rPr lang="en-US" sz="2400" dirty="0" smtClean="0"/>
              <a:t>, </a:t>
            </a:r>
            <a:endParaRPr lang="el-GR" sz="2400" dirty="0" smtClean="0"/>
          </a:p>
          <a:p>
            <a:pPr eaLnBrk="0" hangingPunct="0">
              <a:lnSpc>
                <a:spcPct val="50000"/>
              </a:lnSpc>
              <a:spcBef>
                <a:spcPct val="50000"/>
              </a:spcBef>
            </a:pPr>
            <a:r>
              <a:rPr lang="el-GR" sz="2400" dirty="0" smtClean="0"/>
              <a:t>κατά τη διάρκεια της γαλακτοπαραγωγής</a:t>
            </a:r>
            <a:r>
              <a:rPr lang="en-US" sz="2400" dirty="0" smtClean="0"/>
              <a:t> </a:t>
            </a:r>
            <a:endParaRPr lang="en-US" sz="2400" dirty="0"/>
          </a:p>
          <a:p>
            <a:pPr eaLnBrk="0" hangingPunct="0">
              <a:lnSpc>
                <a:spcPct val="50000"/>
              </a:lnSpc>
              <a:spcBef>
                <a:spcPct val="50000"/>
              </a:spcBef>
            </a:pPr>
            <a:r>
              <a:rPr lang="en-US" sz="2400" dirty="0"/>
              <a:t>	</a:t>
            </a:r>
            <a:r>
              <a:rPr lang="en-US" sz="2400" b="1" dirty="0">
                <a:solidFill>
                  <a:srgbClr val="0033CC"/>
                </a:solidFill>
              </a:rPr>
              <a:t>+ 3-5%</a:t>
            </a:r>
            <a:r>
              <a:rPr lang="en-US" sz="2400" dirty="0"/>
              <a:t> </a:t>
            </a:r>
            <a:r>
              <a:rPr lang="el-GR" sz="2400" dirty="0" smtClean="0"/>
              <a:t>πρόσληψη ξηράς ουσίας</a:t>
            </a:r>
            <a:r>
              <a:rPr lang="en-US" sz="2400" dirty="0" smtClean="0"/>
              <a:t>. </a:t>
            </a:r>
            <a:endParaRPr lang="el-GR" sz="2400" dirty="0" smtClean="0"/>
          </a:p>
          <a:p>
            <a:pPr eaLnBrk="0" hangingPunct="0">
              <a:lnSpc>
                <a:spcPct val="50000"/>
              </a:lnSpc>
              <a:spcBef>
                <a:spcPct val="50000"/>
              </a:spcBef>
            </a:pPr>
            <a:r>
              <a:rPr lang="en-US" sz="2400" dirty="0"/>
              <a:t>	</a:t>
            </a:r>
            <a:r>
              <a:rPr lang="en-US" sz="2400" b="1" dirty="0">
                <a:solidFill>
                  <a:srgbClr val="0033CC"/>
                </a:solidFill>
              </a:rPr>
              <a:t>+ 4-6%</a:t>
            </a:r>
            <a:r>
              <a:rPr lang="en-US" sz="2400" dirty="0"/>
              <a:t>  </a:t>
            </a:r>
            <a:r>
              <a:rPr lang="el-GR" sz="2400" dirty="0" smtClean="0"/>
              <a:t>παραγωγικότητας</a:t>
            </a:r>
            <a:r>
              <a:rPr lang="en-US" sz="2400" dirty="0" smtClean="0"/>
              <a:t> </a:t>
            </a:r>
            <a:r>
              <a:rPr lang="en-US" sz="2400" dirty="0"/>
              <a:t>(= % </a:t>
            </a:r>
            <a:r>
              <a:rPr lang="el-GR" sz="2400" dirty="0" err="1" smtClean="0"/>
              <a:t>πρωτεϊνες</a:t>
            </a:r>
            <a:r>
              <a:rPr lang="el-GR" sz="2400" dirty="0" smtClean="0"/>
              <a:t> και λίπος</a:t>
            </a:r>
            <a:r>
              <a:rPr lang="en-US" sz="2400" dirty="0" smtClean="0"/>
              <a:t>)</a:t>
            </a:r>
            <a:endParaRPr lang="en-US" sz="2400" dirty="0"/>
          </a:p>
          <a:p>
            <a:pPr algn="r" eaLnBrk="0" hangingPunct="0">
              <a:lnSpc>
                <a:spcPct val="50000"/>
              </a:lnSpc>
              <a:spcBef>
                <a:spcPct val="50000"/>
              </a:spcBef>
            </a:pPr>
            <a:r>
              <a:rPr lang="en-US" sz="2400" dirty="0"/>
              <a:t>	- </a:t>
            </a:r>
            <a:r>
              <a:rPr lang="el-GR" sz="2400" dirty="0" smtClean="0"/>
              <a:t>Απώλεια βάρους</a:t>
            </a:r>
            <a:r>
              <a:rPr lang="en-US" sz="2400" dirty="0" smtClean="0"/>
              <a:t> </a:t>
            </a:r>
            <a:r>
              <a:rPr lang="en-US" sz="2400" dirty="0">
                <a:sym typeface="Wingdings" pitchFamily="2" charset="2"/>
              </a:rPr>
              <a:t></a:t>
            </a:r>
            <a:r>
              <a:rPr lang="en-US" sz="2400" dirty="0"/>
              <a:t> </a:t>
            </a:r>
            <a:r>
              <a:rPr lang="el-GR" sz="2400" b="1" dirty="0" smtClean="0">
                <a:solidFill>
                  <a:srgbClr val="0033CC"/>
                </a:solidFill>
              </a:rPr>
              <a:t>Βελτίωση της γονιμότητας</a:t>
            </a:r>
            <a:endParaRPr lang="en-US" sz="2400" b="1" dirty="0">
              <a:solidFill>
                <a:srgbClr val="0033CC"/>
              </a:solidFill>
            </a:endParaRPr>
          </a:p>
        </p:txBody>
      </p:sp>
      <p:sp>
        <p:nvSpPr>
          <p:cNvPr id="8" name="1 Título"/>
          <p:cNvSpPr txBox="1">
            <a:spLocks/>
          </p:cNvSpPr>
          <p:nvPr/>
        </p:nvSpPr>
        <p:spPr>
          <a:xfrm>
            <a:off x="642938" y="428625"/>
            <a:ext cx="8229600" cy="1143000"/>
          </a:xfrm>
          <a:prstGeom prst="rect">
            <a:avLst/>
          </a:prstGeom>
        </p:spPr>
        <p:txBody>
          <a:bodyPr/>
          <a:lstStyle/>
          <a:p>
            <a:pPr algn="ctr">
              <a:defRPr/>
            </a:pPr>
            <a:r>
              <a:rPr lang="es-ES_tradnl" sz="4400" b="1" kern="0" dirty="0">
                <a:solidFill>
                  <a:schemeClr val="tx2">
                    <a:lumMod val="65000"/>
                    <a:lumOff val="35000"/>
                  </a:schemeClr>
                </a:solidFill>
                <a:latin typeface="+mj-lt"/>
                <a:ea typeface="+mj-ea"/>
                <a:cs typeface="+mj-cs"/>
              </a:rPr>
              <a:t>     </a:t>
            </a:r>
            <a:r>
              <a:rPr lang="el-GR" sz="4400" b="1" kern="0" dirty="0" smtClean="0">
                <a:solidFill>
                  <a:schemeClr val="tx2">
                    <a:lumMod val="65000"/>
                    <a:lumOff val="35000"/>
                  </a:schemeClr>
                </a:solidFill>
                <a:latin typeface="+mj-lt"/>
                <a:ea typeface="+mj-ea"/>
                <a:cs typeface="+mj-cs"/>
              </a:rPr>
              <a:t>Χρήσεις του</a:t>
            </a:r>
            <a:r>
              <a:rPr lang="es-ES_tradnl" sz="4400" b="1" kern="0" dirty="0" smtClean="0">
                <a:solidFill>
                  <a:schemeClr val="tx2">
                    <a:lumMod val="65000"/>
                    <a:lumOff val="35000"/>
                  </a:schemeClr>
                </a:solidFill>
                <a:latin typeface="+mj-lt"/>
                <a:ea typeface="+mj-ea"/>
                <a:cs typeface="+mj-cs"/>
              </a:rPr>
              <a:t> </a:t>
            </a:r>
            <a:r>
              <a:rPr lang="es-ES_tradnl" sz="4400" b="1" kern="0" dirty="0">
                <a:solidFill>
                  <a:srgbClr val="008000"/>
                </a:solidFill>
                <a:latin typeface="+mj-lt"/>
                <a:ea typeface="+mj-ea"/>
                <a:cs typeface="+mj-cs"/>
              </a:rPr>
              <a:t>Boviestimul</a:t>
            </a:r>
            <a:endParaRPr lang="es-ES" sz="4400" b="1" kern="0" dirty="0">
              <a:solidFill>
                <a:srgbClr val="008000"/>
              </a:solidFill>
              <a:latin typeface="+mj-lt"/>
              <a:ea typeface="+mj-ea"/>
              <a:cs typeface="+mj-cs"/>
            </a:endParaRPr>
          </a:p>
        </p:txBody>
      </p:sp>
      <p:sp>
        <p:nvSpPr>
          <p:cNvPr id="58374"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533400" y="1371600"/>
          <a:ext cx="8229600" cy="5486400"/>
        </p:xfrm>
        <a:graphic>
          <a:graphicData uri="http://schemas.openxmlformats.org/presentationml/2006/ole">
            <mc:AlternateContent xmlns:mc="http://schemas.openxmlformats.org/markup-compatibility/2006">
              <mc:Choice xmlns:v="urn:schemas-microsoft-com:vml" Requires="v">
                <p:oleObj spid="_x0000_s22622" name="Foto de Photo Editor" r:id="rId3" imgW="6361905" imgH="7647619" progId="">
                  <p:embed/>
                </p:oleObj>
              </mc:Choice>
              <mc:Fallback>
                <p:oleObj name="Foto de Photo Editor" r:id="rId3" imgW="6361905" imgH="7647619"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857250" y="1412875"/>
            <a:ext cx="8107363" cy="5641544"/>
          </a:xfrm>
          <a:prstGeom prst="rect">
            <a:avLst/>
          </a:prstGeom>
          <a:noFill/>
          <a:ln w="9525">
            <a:noFill/>
            <a:miter lim="800000"/>
            <a:headEnd/>
            <a:tailEnd/>
          </a:ln>
        </p:spPr>
        <p:txBody>
          <a:bodyPr>
            <a:spAutoFit/>
          </a:bodyPr>
          <a:lstStyle/>
          <a:p>
            <a:pPr eaLnBrk="0" hangingPunct="0">
              <a:spcBef>
                <a:spcPct val="50000"/>
              </a:spcBef>
            </a:pPr>
            <a:r>
              <a:rPr lang="el-GR" sz="2100" b="1" dirty="0" smtClean="0"/>
              <a:t>ΕΠΙΛΟΓΗ</a:t>
            </a:r>
            <a:r>
              <a:rPr lang="es-ES_tradnl" sz="2100" b="1" dirty="0" smtClean="0"/>
              <a:t> </a:t>
            </a:r>
            <a:r>
              <a:rPr lang="es-ES_tradnl" sz="2100" b="1" dirty="0"/>
              <a:t>C:</a:t>
            </a:r>
            <a:r>
              <a:rPr lang="es-ES_tradnl" sz="2100" dirty="0"/>
              <a:t> </a:t>
            </a:r>
            <a:r>
              <a:rPr lang="el-GR" sz="2400" b="1" u="sng" dirty="0" smtClean="0">
                <a:solidFill>
                  <a:srgbClr val="FF0000"/>
                </a:solidFill>
              </a:rPr>
              <a:t>Πρόληψη σε κρίσιμες περιόδους της παραγωγής</a:t>
            </a:r>
            <a:endParaRPr lang="en-US" sz="2400" b="1" u="sng" dirty="0">
              <a:solidFill>
                <a:srgbClr val="FF0000"/>
              </a:solidFill>
            </a:endParaRPr>
          </a:p>
          <a:p>
            <a:pPr eaLnBrk="0" hangingPunct="0">
              <a:lnSpc>
                <a:spcPct val="65000"/>
              </a:lnSpc>
              <a:spcBef>
                <a:spcPct val="50000"/>
              </a:spcBef>
            </a:pPr>
            <a:endParaRPr lang="en-US" sz="2400" u="sng" dirty="0">
              <a:latin typeface="Times New Roman" pitchFamily="18" charset="0"/>
            </a:endParaRPr>
          </a:p>
          <a:p>
            <a:pPr eaLnBrk="0" hangingPunct="0">
              <a:spcBef>
                <a:spcPct val="50000"/>
              </a:spcBef>
              <a:buFontTx/>
              <a:buChar char="•"/>
            </a:pPr>
            <a:r>
              <a:rPr lang="en-US" b="1" dirty="0"/>
              <a:t> </a:t>
            </a:r>
            <a:r>
              <a:rPr lang="el-GR" b="1" dirty="0" smtClean="0"/>
              <a:t>Καταπόνηση πριν και μετά τον απογαλακτισμό</a:t>
            </a:r>
            <a:endParaRPr lang="en-US" b="1" dirty="0"/>
          </a:p>
          <a:p>
            <a:pPr algn="just">
              <a:buFontTx/>
              <a:buChar char="•"/>
            </a:pPr>
            <a:r>
              <a:rPr lang="en-US" b="1" dirty="0"/>
              <a:t> </a:t>
            </a:r>
            <a:r>
              <a:rPr lang="el-GR" b="1" dirty="0" smtClean="0"/>
              <a:t>Λοιπές </a:t>
            </a:r>
            <a:r>
              <a:rPr lang="el-GR" b="1" dirty="0" err="1" smtClean="0"/>
              <a:t>στρεσσογόνες</a:t>
            </a:r>
            <a:r>
              <a:rPr lang="el-GR" b="1" dirty="0" smtClean="0"/>
              <a:t> περίοδοι</a:t>
            </a:r>
            <a:endParaRPr lang="en-US" b="1" dirty="0"/>
          </a:p>
          <a:p>
            <a:pPr algn="just">
              <a:buFontTx/>
              <a:buChar char="•"/>
            </a:pPr>
            <a:r>
              <a:rPr lang="en-US" b="1" dirty="0"/>
              <a:t> </a:t>
            </a:r>
            <a:r>
              <a:rPr lang="el-GR" b="1" dirty="0" smtClean="0"/>
              <a:t>Μεταβατική διατροφή και έναρξη βόσκησης</a:t>
            </a:r>
            <a:endParaRPr lang="en-US" b="1" dirty="0"/>
          </a:p>
          <a:p>
            <a:pPr algn="just">
              <a:buFontTx/>
              <a:buChar char="•"/>
            </a:pPr>
            <a:r>
              <a:rPr lang="en-US" b="1" dirty="0"/>
              <a:t> </a:t>
            </a:r>
            <a:r>
              <a:rPr lang="el-GR" b="1" dirty="0" smtClean="0"/>
              <a:t>Διατροφή πλούσια σε συμπυκνωμένες ζωοτροφές (υψηλή συγκέντρωση σακχάρων)</a:t>
            </a:r>
            <a:r>
              <a:rPr lang="en-US" b="1" dirty="0" smtClean="0"/>
              <a:t> </a:t>
            </a:r>
            <a:endParaRPr lang="en-US" b="1" dirty="0"/>
          </a:p>
          <a:p>
            <a:pPr algn="just">
              <a:buFontTx/>
              <a:buChar char="•"/>
            </a:pPr>
            <a:r>
              <a:rPr lang="en-US" b="1" dirty="0"/>
              <a:t> </a:t>
            </a:r>
            <a:r>
              <a:rPr lang="el-GR" b="1" i="1" dirty="0" err="1" smtClean="0"/>
              <a:t>Οιστρική</a:t>
            </a:r>
            <a:r>
              <a:rPr lang="el-GR" b="1" dirty="0" smtClean="0"/>
              <a:t> περίοδος</a:t>
            </a:r>
            <a:endParaRPr lang="en-US" b="1" dirty="0"/>
          </a:p>
          <a:p>
            <a:pPr algn="just">
              <a:buFontTx/>
              <a:buChar char="•"/>
            </a:pPr>
            <a:r>
              <a:rPr lang="en-US" b="1" dirty="0"/>
              <a:t> </a:t>
            </a:r>
            <a:r>
              <a:rPr lang="el-GR" b="1" dirty="0" smtClean="0"/>
              <a:t>Πρώτοι μήνες της γαλακτοπαραγωγής</a:t>
            </a:r>
            <a:r>
              <a:rPr lang="en-US" b="1" dirty="0" smtClean="0"/>
              <a:t>,</a:t>
            </a:r>
            <a:endParaRPr lang="en-US" b="1" dirty="0"/>
          </a:p>
          <a:p>
            <a:pPr algn="just">
              <a:buFontTx/>
              <a:buChar char="•"/>
            </a:pPr>
            <a:r>
              <a:rPr lang="en-US" b="1" dirty="0"/>
              <a:t> </a:t>
            </a:r>
            <a:r>
              <a:rPr lang="el-GR" b="1" dirty="0" smtClean="0"/>
              <a:t>Κατανάλωση μεγάλης ποσότητας φυτικών ινών κακής ποιότητας (άχυρο)</a:t>
            </a:r>
            <a:endParaRPr lang="en-US" b="1" dirty="0"/>
          </a:p>
          <a:p>
            <a:pPr algn="just"/>
            <a:endParaRPr lang="en-US" b="1" dirty="0"/>
          </a:p>
          <a:p>
            <a:pPr algn="just"/>
            <a:r>
              <a:rPr lang="el-GR" sz="2400" b="1" dirty="0" smtClean="0">
                <a:solidFill>
                  <a:srgbClr val="0033CC"/>
                </a:solidFill>
              </a:rPr>
              <a:t>Γαλακτοπαραγωγές αγελάδες</a:t>
            </a:r>
            <a:r>
              <a:rPr lang="en-US" sz="2400" dirty="0" smtClean="0"/>
              <a:t>: 50g/</a:t>
            </a:r>
            <a:r>
              <a:rPr lang="el-GR" sz="2400" dirty="0" smtClean="0"/>
              <a:t>ημέρα</a:t>
            </a:r>
            <a:r>
              <a:rPr lang="en-US" sz="2400" dirty="0" smtClean="0"/>
              <a:t>.</a:t>
            </a:r>
            <a:endParaRPr lang="en-US" sz="2400" dirty="0"/>
          </a:p>
          <a:p>
            <a:pPr eaLnBrk="0" hangingPunct="0">
              <a:spcBef>
                <a:spcPct val="50000"/>
              </a:spcBef>
            </a:pPr>
            <a:r>
              <a:rPr lang="el-GR" sz="2400" b="1" dirty="0" smtClean="0">
                <a:solidFill>
                  <a:srgbClr val="0033CC"/>
                </a:solidFill>
              </a:rPr>
              <a:t>Κρεοπαραγωγά βοοειδή</a:t>
            </a:r>
            <a:r>
              <a:rPr lang="en-US" sz="2400" dirty="0" smtClean="0"/>
              <a:t>: 30g/</a:t>
            </a:r>
            <a:r>
              <a:rPr lang="el-GR" sz="2400" dirty="0" smtClean="0"/>
              <a:t>ημέρα</a:t>
            </a:r>
            <a:r>
              <a:rPr lang="en-US" sz="2400" dirty="0" smtClean="0"/>
              <a:t>.</a:t>
            </a:r>
            <a:endParaRPr lang="en-US" sz="2400" dirty="0"/>
          </a:p>
          <a:p>
            <a:pPr eaLnBrk="0" hangingPunct="0">
              <a:spcBef>
                <a:spcPct val="50000"/>
              </a:spcBef>
            </a:pPr>
            <a:r>
              <a:rPr lang="el-GR" sz="2400" b="1" dirty="0" smtClean="0">
                <a:solidFill>
                  <a:srgbClr val="0033CC"/>
                </a:solidFill>
              </a:rPr>
              <a:t>Αιγοπρόβατα</a:t>
            </a:r>
            <a:r>
              <a:rPr lang="en-US" sz="2400" dirty="0" smtClean="0"/>
              <a:t>: 10g/</a:t>
            </a:r>
            <a:r>
              <a:rPr lang="el-GR" sz="2400" dirty="0" smtClean="0"/>
              <a:t>ημέρα</a:t>
            </a:r>
            <a:r>
              <a:rPr lang="en-US" sz="2400" dirty="0" smtClean="0"/>
              <a:t>.</a:t>
            </a:r>
            <a:endParaRPr lang="en-US" sz="2400" dirty="0"/>
          </a:p>
        </p:txBody>
      </p:sp>
      <p:sp>
        <p:nvSpPr>
          <p:cNvPr id="5" name="1 Título"/>
          <p:cNvSpPr txBox="1">
            <a:spLocks/>
          </p:cNvSpPr>
          <p:nvPr/>
        </p:nvSpPr>
        <p:spPr>
          <a:xfrm>
            <a:off x="642938" y="428625"/>
            <a:ext cx="8229600" cy="1143000"/>
          </a:xfrm>
          <a:prstGeom prst="rect">
            <a:avLst/>
          </a:prstGeom>
        </p:spPr>
        <p:txBody>
          <a:bodyPr/>
          <a:lstStyle/>
          <a:p>
            <a:pPr algn="ctr">
              <a:defRPr/>
            </a:pPr>
            <a:r>
              <a:rPr lang="es-ES_tradnl" sz="4400" b="1" kern="0" dirty="0">
                <a:solidFill>
                  <a:schemeClr val="tx2">
                    <a:lumMod val="65000"/>
                    <a:lumOff val="35000"/>
                  </a:schemeClr>
                </a:solidFill>
                <a:latin typeface="+mj-lt"/>
                <a:ea typeface="+mj-ea"/>
                <a:cs typeface="+mj-cs"/>
              </a:rPr>
              <a:t>     </a:t>
            </a:r>
            <a:r>
              <a:rPr lang="el-GR" sz="4400" b="1" kern="0" dirty="0" smtClean="0">
                <a:solidFill>
                  <a:schemeClr val="tx2">
                    <a:lumMod val="65000"/>
                    <a:lumOff val="35000"/>
                  </a:schemeClr>
                </a:solidFill>
                <a:latin typeface="+mj-lt"/>
                <a:ea typeface="+mj-ea"/>
                <a:cs typeface="+mj-cs"/>
              </a:rPr>
              <a:t>Χρήσεις του</a:t>
            </a:r>
            <a:r>
              <a:rPr lang="es-ES_tradnl" sz="4400" b="1" kern="0" dirty="0" smtClean="0">
                <a:solidFill>
                  <a:schemeClr val="tx2">
                    <a:lumMod val="65000"/>
                    <a:lumOff val="35000"/>
                  </a:schemeClr>
                </a:solidFill>
                <a:latin typeface="+mj-lt"/>
                <a:ea typeface="+mj-ea"/>
                <a:cs typeface="+mj-cs"/>
              </a:rPr>
              <a:t> </a:t>
            </a:r>
            <a:r>
              <a:rPr lang="es-ES_tradnl" sz="4400" b="1" kern="0" dirty="0">
                <a:solidFill>
                  <a:srgbClr val="008000"/>
                </a:solidFill>
                <a:latin typeface="+mj-lt"/>
                <a:ea typeface="+mj-ea"/>
                <a:cs typeface="+mj-cs"/>
              </a:rPr>
              <a:t>Boviestimul</a:t>
            </a:r>
            <a:endParaRPr lang="es-ES" sz="4400" b="1" kern="0" dirty="0">
              <a:solidFill>
                <a:srgbClr val="008000"/>
              </a:solidFill>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1572099554"/>
              </p:ext>
            </p:extLst>
          </p:nvPr>
        </p:nvGraphicFramePr>
        <p:xfrm>
          <a:off x="715963" y="1711325"/>
          <a:ext cx="8156575" cy="5586413"/>
        </p:xfrm>
        <a:graphic>
          <a:graphicData uri="http://schemas.openxmlformats.org/presentationml/2006/ole">
            <mc:AlternateContent xmlns:mc="http://schemas.openxmlformats.org/markup-compatibility/2006">
              <mc:Choice xmlns:v="urn:schemas-microsoft-com:vml" Requires="v">
                <p:oleObj spid="_x0000_s24672" name="Document" r:id="rId4" imgW="8412316" imgH="5766986" progId="Word.Document.8">
                  <p:embed/>
                </p:oleObj>
              </mc:Choice>
              <mc:Fallback>
                <p:oleObj name="Document" r:id="rId4" imgW="8412316" imgH="5766986" progId="Word.Document.8">
                  <p:embed/>
                  <p:pic>
                    <p:nvPicPr>
                      <p:cNvPr id="0" name="Picture 59"/>
                      <p:cNvPicPr>
                        <a:picLocks noChangeAspect="1" noChangeArrowheads="1"/>
                      </p:cNvPicPr>
                      <p:nvPr/>
                    </p:nvPicPr>
                    <p:blipFill>
                      <a:blip r:embed="rId5"/>
                      <a:srcRect/>
                      <a:stretch>
                        <a:fillRect/>
                      </a:stretch>
                    </p:blipFill>
                    <p:spPr bwMode="auto">
                      <a:xfrm>
                        <a:off x="715963" y="1711325"/>
                        <a:ext cx="8156575" cy="558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1 Título"/>
          <p:cNvSpPr txBox="1">
            <a:spLocks/>
          </p:cNvSpPr>
          <p:nvPr/>
        </p:nvSpPr>
        <p:spPr>
          <a:xfrm>
            <a:off x="642938" y="428625"/>
            <a:ext cx="8229600" cy="1143000"/>
          </a:xfrm>
          <a:prstGeom prst="rect">
            <a:avLst/>
          </a:prstGeom>
        </p:spPr>
        <p:txBody>
          <a:bodyPr/>
          <a:lstStyle/>
          <a:p>
            <a:pPr algn="ctr">
              <a:defRPr/>
            </a:pPr>
            <a:r>
              <a:rPr lang="es-ES_tradnl" sz="4400" b="1" kern="0" dirty="0">
                <a:solidFill>
                  <a:schemeClr val="tx2">
                    <a:lumMod val="65000"/>
                    <a:lumOff val="35000"/>
                  </a:schemeClr>
                </a:solidFill>
                <a:latin typeface="+mj-lt"/>
                <a:ea typeface="+mj-ea"/>
                <a:cs typeface="+mj-cs"/>
              </a:rPr>
              <a:t>     </a:t>
            </a:r>
            <a:r>
              <a:rPr lang="el-GR" sz="4400" b="1" kern="0" dirty="0" smtClean="0">
                <a:solidFill>
                  <a:schemeClr val="tx2">
                    <a:lumMod val="65000"/>
                    <a:lumOff val="35000"/>
                  </a:schemeClr>
                </a:solidFill>
                <a:latin typeface="+mj-lt"/>
                <a:ea typeface="+mj-ea"/>
                <a:cs typeface="+mj-cs"/>
              </a:rPr>
              <a:t>Δόσεις του</a:t>
            </a:r>
            <a:r>
              <a:rPr lang="es-ES_tradnl" sz="4400" b="1" kern="0" dirty="0" smtClean="0">
                <a:solidFill>
                  <a:schemeClr val="tx2">
                    <a:lumMod val="65000"/>
                    <a:lumOff val="35000"/>
                  </a:schemeClr>
                </a:solidFill>
                <a:latin typeface="+mj-lt"/>
                <a:ea typeface="+mj-ea"/>
                <a:cs typeface="+mj-cs"/>
              </a:rPr>
              <a:t> </a:t>
            </a:r>
            <a:r>
              <a:rPr lang="es-ES_tradnl" sz="4400" b="1" kern="0" dirty="0">
                <a:solidFill>
                  <a:srgbClr val="008000"/>
                </a:solidFill>
                <a:latin typeface="+mj-lt"/>
                <a:ea typeface="+mj-ea"/>
                <a:cs typeface="+mj-cs"/>
              </a:rPr>
              <a:t>Boviestimul</a:t>
            </a:r>
            <a:endParaRPr lang="es-ES" sz="4400" b="1" kern="0" dirty="0">
              <a:solidFill>
                <a:srgbClr val="008000"/>
              </a:solidFill>
              <a:latin typeface="+mj-lt"/>
              <a:ea typeface="+mj-ea"/>
              <a:cs typeface="+mj-cs"/>
            </a:endParaRPr>
          </a:p>
        </p:txBody>
      </p:sp>
      <p:sp>
        <p:nvSpPr>
          <p:cNvPr id="24580"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1403350" y="765175"/>
            <a:ext cx="6705600" cy="923925"/>
          </a:xfrm>
          <a:prstGeom prst="rect">
            <a:avLst/>
          </a:prstGeom>
          <a:noFill/>
          <a:ln w="9525">
            <a:noFill/>
            <a:miter lim="800000"/>
            <a:headEnd/>
            <a:tailEnd/>
          </a:ln>
        </p:spPr>
        <p:txBody>
          <a:bodyPr>
            <a:spAutoFit/>
          </a:bodyPr>
          <a:lstStyle/>
          <a:p>
            <a:pPr algn="ctr" eaLnBrk="0" hangingPunct="0">
              <a:spcBef>
                <a:spcPct val="50000"/>
              </a:spcBef>
            </a:pPr>
            <a:r>
              <a:rPr lang="es-ES_tradnl" sz="5400" b="1">
                <a:solidFill>
                  <a:srgbClr val="008000"/>
                </a:solidFill>
              </a:rPr>
              <a:t>BOVIESTIMUL</a:t>
            </a:r>
          </a:p>
        </p:txBody>
      </p:sp>
      <p:pic>
        <p:nvPicPr>
          <p:cNvPr id="62466" name="Picture 7" descr="Boviestimul bodegó foto peque"/>
          <p:cNvPicPr>
            <a:picLocks noChangeAspect="1" noChangeArrowheads="1"/>
          </p:cNvPicPr>
          <p:nvPr/>
        </p:nvPicPr>
        <p:blipFill>
          <a:blip r:embed="rId3" cstate="print"/>
          <a:srcRect/>
          <a:stretch>
            <a:fillRect/>
          </a:stretch>
        </p:blipFill>
        <p:spPr bwMode="auto">
          <a:xfrm>
            <a:off x="2267744" y="2636912"/>
            <a:ext cx="4537075" cy="4537075"/>
          </a:xfrm>
          <a:prstGeom prst="rect">
            <a:avLst/>
          </a:prstGeom>
          <a:noFill/>
          <a:ln w="9525">
            <a:noFill/>
            <a:miter lim="800000"/>
            <a:headEnd/>
            <a:tailEnd/>
          </a:ln>
        </p:spPr>
      </p:pic>
      <p:sp>
        <p:nvSpPr>
          <p:cNvPr id="62467" name="Text Box 3"/>
          <p:cNvSpPr txBox="1">
            <a:spLocks noChangeArrowheads="1"/>
          </p:cNvSpPr>
          <p:nvPr/>
        </p:nvSpPr>
        <p:spPr bwMode="auto">
          <a:xfrm>
            <a:off x="1500188" y="1643063"/>
            <a:ext cx="6705600" cy="1754326"/>
          </a:xfrm>
          <a:prstGeom prst="rect">
            <a:avLst/>
          </a:prstGeom>
          <a:noFill/>
          <a:ln w="9525">
            <a:noFill/>
            <a:miter lim="800000"/>
            <a:headEnd/>
            <a:tailEnd/>
          </a:ln>
        </p:spPr>
        <p:txBody>
          <a:bodyPr>
            <a:spAutoFit/>
          </a:bodyPr>
          <a:lstStyle/>
          <a:p>
            <a:pPr algn="ctr" eaLnBrk="0" hangingPunct="0">
              <a:spcBef>
                <a:spcPct val="50000"/>
              </a:spcBef>
            </a:pPr>
            <a:r>
              <a:rPr lang="el-GR" sz="5400" b="1" dirty="0" smtClean="0">
                <a:solidFill>
                  <a:srgbClr val="008000"/>
                </a:solidFill>
              </a:rPr>
              <a:t>Ευχαριστώ για την προσοχή σας</a:t>
            </a:r>
            <a:endParaRPr lang="es-ES_tradnl" sz="5400" b="1" dirty="0">
              <a:solidFill>
                <a:srgbClr val="008000"/>
              </a:solidFill>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 name="Αντικείμενο 4"/>
          <p:cNvGraphicFramePr>
            <a:graphicFrameLocks noChangeAspect="1"/>
          </p:cNvGraphicFramePr>
          <p:nvPr/>
        </p:nvGraphicFramePr>
        <p:xfrm>
          <a:off x="0" y="0"/>
          <a:ext cx="1943100" cy="971550"/>
        </p:xfrm>
        <a:graphic>
          <a:graphicData uri="http://schemas.openxmlformats.org/presentationml/2006/ole">
            <mc:AlternateContent xmlns:mc="http://schemas.openxmlformats.org/markup-compatibility/2006">
              <mc:Choice xmlns:v="urn:schemas-microsoft-com:vml" Requires="v">
                <p:oleObj spid="_x0000_s29713" r:id="rId4" imgW="3134162" imgH="1685714" progId="MSPhotoEd.3">
                  <p:embed/>
                </p:oleObj>
              </mc:Choice>
              <mc:Fallback>
                <p:oleObj r:id="rId4" imgW="3134162" imgH="1685714"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431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0768"/>
            <a:ext cx="8229600" cy="4785395"/>
          </a:xfrm>
        </p:spPr>
        <p:txBody>
          <a:bodyPr/>
          <a:lstStyle/>
          <a:p>
            <a:pPr eaLnBrk="1" hangingPunct="1">
              <a:defRPr/>
            </a:pPr>
            <a:r>
              <a:rPr lang="el-GR" sz="2800" dirty="0" smtClean="0"/>
              <a:t>Ο μεταβολισμός της Γλυκόζης από Μ.Ο. της Μ.Κ. οδηγεί σε παραγωγή</a:t>
            </a:r>
            <a:r>
              <a:rPr lang="es-ES_tradnl" sz="2800" dirty="0" smtClean="0"/>
              <a:t>:</a:t>
            </a:r>
          </a:p>
          <a:p>
            <a:pPr lvl="1" eaLnBrk="1" hangingPunct="1">
              <a:defRPr/>
            </a:pPr>
            <a:r>
              <a:rPr lang="el-GR" sz="2400" dirty="0" smtClean="0">
                <a:solidFill>
                  <a:srgbClr val="004C82"/>
                </a:solidFill>
              </a:rPr>
              <a:t>Οξικού οξέος, Βουτυρικού οξέος,</a:t>
            </a:r>
            <a:r>
              <a:rPr lang="es-ES_tradnl" sz="2400" dirty="0" smtClean="0"/>
              <a:t> </a:t>
            </a:r>
            <a:r>
              <a:rPr lang="el-GR" sz="2400" dirty="0" smtClean="0">
                <a:solidFill>
                  <a:schemeClr val="tx2">
                    <a:lumMod val="65000"/>
                    <a:lumOff val="35000"/>
                  </a:schemeClr>
                </a:solidFill>
              </a:rPr>
              <a:t>Μυρμηκικού οξέος, γαλακτικού οξέος, ηλεκτρικού οξέος</a:t>
            </a:r>
            <a:endParaRPr lang="es-ES_tradnl" sz="2400" dirty="0" smtClean="0">
              <a:solidFill>
                <a:schemeClr val="tx2">
                  <a:lumMod val="65000"/>
                  <a:lumOff val="35000"/>
                </a:schemeClr>
              </a:solidFill>
            </a:endParaRPr>
          </a:p>
          <a:p>
            <a:pPr lvl="1" eaLnBrk="1" hangingPunct="1">
              <a:defRPr/>
            </a:pPr>
            <a:r>
              <a:rPr lang="el-GR" sz="2400" dirty="0" smtClean="0">
                <a:solidFill>
                  <a:schemeClr val="tx2">
                    <a:lumMod val="65000"/>
                    <a:lumOff val="35000"/>
                  </a:schemeClr>
                </a:solidFill>
              </a:rPr>
              <a:t>Αιθανόλης</a:t>
            </a:r>
            <a:endParaRPr lang="es-ES_tradnl" sz="2400" dirty="0" smtClean="0">
              <a:solidFill>
                <a:schemeClr val="tx2">
                  <a:lumMod val="65000"/>
                  <a:lumOff val="35000"/>
                </a:schemeClr>
              </a:solidFill>
            </a:endParaRPr>
          </a:p>
          <a:p>
            <a:pPr lvl="1" eaLnBrk="1" hangingPunct="1">
              <a:defRPr/>
            </a:pPr>
            <a:r>
              <a:rPr lang="el-GR" sz="2400" dirty="0" smtClean="0">
                <a:solidFill>
                  <a:srgbClr val="004C82"/>
                </a:solidFill>
              </a:rPr>
              <a:t>Διοξειδίου του άνθρακα</a:t>
            </a:r>
            <a:r>
              <a:rPr lang="es-ES_tradnl" sz="2400" dirty="0" smtClean="0">
                <a:solidFill>
                  <a:srgbClr val="004C82"/>
                </a:solidFill>
              </a:rPr>
              <a:t> </a:t>
            </a:r>
          </a:p>
          <a:p>
            <a:pPr lvl="1" eaLnBrk="1" hangingPunct="1">
              <a:defRPr/>
            </a:pPr>
            <a:r>
              <a:rPr lang="el-GR" sz="2400" dirty="0" smtClean="0">
                <a:solidFill>
                  <a:schemeClr val="tx2">
                    <a:lumMod val="65000"/>
                    <a:lumOff val="35000"/>
                  </a:schemeClr>
                </a:solidFill>
              </a:rPr>
              <a:t>Υδρογόνου</a:t>
            </a:r>
            <a:endParaRPr lang="es-ES_tradnl" sz="2400" dirty="0" smtClean="0">
              <a:solidFill>
                <a:schemeClr val="tx2">
                  <a:lumMod val="65000"/>
                  <a:lumOff val="35000"/>
                </a:schemeClr>
              </a:solidFill>
            </a:endParaRPr>
          </a:p>
          <a:p>
            <a:pPr lvl="1" eaLnBrk="1" hangingPunct="1">
              <a:buFontTx/>
              <a:buNone/>
              <a:defRPr/>
            </a:pPr>
            <a:r>
              <a:rPr lang="es-ES_tradnl" sz="1600" dirty="0" smtClean="0">
                <a:solidFill>
                  <a:schemeClr val="tx2">
                    <a:lumMod val="65000"/>
                    <a:lumOff val="35000"/>
                  </a:schemeClr>
                </a:solidFill>
              </a:rPr>
              <a:t>*</a:t>
            </a:r>
            <a:r>
              <a:rPr lang="el-GR" sz="1600" dirty="0" smtClean="0">
                <a:solidFill>
                  <a:schemeClr val="tx2">
                    <a:lumMod val="65000"/>
                    <a:lumOff val="35000"/>
                  </a:schemeClr>
                </a:solidFill>
              </a:rPr>
              <a:t>προϊόντα που χρησιμοποιούνται ως υπόστρωμα από τους Μ.Ο. και μεταβολίζονται περαιτέρω</a:t>
            </a:r>
            <a:endParaRPr lang="es-ES_tradnl" sz="2800" dirty="0" smtClean="0"/>
          </a:p>
          <a:p>
            <a:pPr marL="342900" lvl="1" indent="-342900" eaLnBrk="1" hangingPunct="1">
              <a:buFontTx/>
              <a:buChar char="•"/>
              <a:defRPr/>
            </a:pPr>
            <a:r>
              <a:rPr lang="el-GR" dirty="0" smtClean="0"/>
              <a:t>Τα </a:t>
            </a:r>
            <a:r>
              <a:rPr lang="es-ES_tradnl" dirty="0" smtClean="0"/>
              <a:t>VFA (Volatile Fatty Acids</a:t>
            </a:r>
            <a:r>
              <a:rPr lang="el-GR" dirty="0" smtClean="0"/>
              <a:t>- Πτητικά Λιπαρά Οξέα</a:t>
            </a:r>
            <a:r>
              <a:rPr lang="en-US" dirty="0" smtClean="0"/>
              <a:t>- </a:t>
            </a:r>
            <a:r>
              <a:rPr lang="el-GR" dirty="0" smtClean="0"/>
              <a:t>ΠΛΟ</a:t>
            </a:r>
            <a:r>
              <a:rPr lang="es-ES_tradnl" dirty="0" smtClean="0"/>
              <a:t>) </a:t>
            </a:r>
            <a:r>
              <a:rPr lang="el-GR" dirty="0" smtClean="0"/>
              <a:t>συνεισφέρουν σε ποσοστό έως </a:t>
            </a:r>
            <a:r>
              <a:rPr lang="es-ES_tradnl" dirty="0" smtClean="0"/>
              <a:t>70% </a:t>
            </a:r>
            <a:r>
              <a:rPr lang="el-GR" dirty="0" smtClean="0"/>
              <a:t>των ημερήσιων ενεργειακών αναγκών</a:t>
            </a:r>
            <a:endParaRPr lang="es-ES_tradnl" dirty="0" smtClean="0"/>
          </a:p>
          <a:p>
            <a:pPr lvl="1" eaLnBrk="1" hangingPunct="1">
              <a:defRPr/>
            </a:pPr>
            <a:endParaRPr lang="es-ES_tradnl" dirty="0">
              <a:solidFill>
                <a:schemeClr val="tx2">
                  <a:lumMod val="65000"/>
                  <a:lumOff val="35000"/>
                </a:schemeClr>
              </a:solidFill>
            </a:endParaRPr>
          </a:p>
          <a:p>
            <a:pPr lvl="1" eaLnBrk="1" hangingPunct="1">
              <a:buFontTx/>
              <a:buNone/>
              <a:defRPr/>
            </a:pPr>
            <a:endParaRPr lang="es-ES_tradnl" sz="1800" dirty="0" smtClean="0">
              <a:solidFill>
                <a:schemeClr val="tx2">
                  <a:lumMod val="65000"/>
                  <a:lumOff val="35000"/>
                </a:schemeClr>
              </a:solidFill>
            </a:endParaRPr>
          </a:p>
          <a:p>
            <a:pPr lvl="1" eaLnBrk="1" hangingPunct="1">
              <a:defRPr/>
            </a:pPr>
            <a:endParaRPr lang="es-ES_tradnl" dirty="0" smtClean="0">
              <a:solidFill>
                <a:schemeClr val="tx2">
                  <a:lumMod val="65000"/>
                  <a:lumOff val="35000"/>
                </a:schemeClr>
              </a:solidFill>
            </a:endParaRPr>
          </a:p>
        </p:txBody>
      </p:sp>
      <p:sp>
        <p:nvSpPr>
          <p:cNvPr id="4" name="1 Título"/>
          <p:cNvSpPr>
            <a:spLocks noGrp="1"/>
          </p:cNvSpPr>
          <p:nvPr>
            <p:ph type="title"/>
          </p:nvPr>
        </p:nvSpPr>
        <p:spPr/>
        <p:txBody>
          <a:bodyPr/>
          <a:lstStyle/>
          <a:p>
            <a:pPr eaLnBrk="1" hangingPunct="1">
              <a:defRPr/>
            </a:pPr>
            <a:r>
              <a:rPr lang="el-GR" dirty="0" smtClean="0">
                <a:solidFill>
                  <a:schemeClr val="accent4">
                    <a:lumMod val="65000"/>
                    <a:lumOff val="35000"/>
                  </a:schemeClr>
                </a:solidFill>
              </a:rPr>
              <a:t>Μεταβολισμός Υ/Α στην Μ.Κ.</a:t>
            </a:r>
            <a:endParaRPr lang="es-ES" dirty="0">
              <a:solidFill>
                <a:schemeClr val="accent4">
                  <a:lumMod val="65000"/>
                  <a:lumOff val="35000"/>
                </a:schemeClr>
              </a:solidFill>
            </a:endParaRPr>
          </a:p>
        </p:txBody>
      </p:sp>
      <p:pic>
        <p:nvPicPr>
          <p:cNvPr id="30722" name="Picture 2" descr="C:\Users\User\Documents\Τα έγγραφά μου\maria\Διάφορα\sheep photos\sheep grafistes\sheep gre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719911"/>
            <a:ext cx="2209725" cy="165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13" y="285750"/>
            <a:ext cx="8229600" cy="1143000"/>
          </a:xfrm>
        </p:spPr>
        <p:txBody>
          <a:bodyPr/>
          <a:lstStyle/>
          <a:p>
            <a:pPr eaLnBrk="1" hangingPunct="1">
              <a:defRPr/>
            </a:pPr>
            <a:r>
              <a:rPr lang="el-GR" dirty="0" smtClean="0">
                <a:solidFill>
                  <a:schemeClr val="accent4">
                    <a:lumMod val="65000"/>
                    <a:lumOff val="35000"/>
                  </a:schemeClr>
                </a:solidFill>
              </a:rPr>
              <a:t>Πρωτεϊνικός μεταβολισμός στα μηρυκαστικά</a:t>
            </a:r>
            <a:endParaRPr lang="es-ES" dirty="0"/>
          </a:p>
        </p:txBody>
      </p:sp>
      <p:sp>
        <p:nvSpPr>
          <p:cNvPr id="3" name="2 Marcador de contenido"/>
          <p:cNvSpPr>
            <a:spLocks noGrp="1"/>
          </p:cNvSpPr>
          <p:nvPr>
            <p:ph idx="1"/>
          </p:nvPr>
        </p:nvSpPr>
        <p:spPr/>
        <p:txBody>
          <a:bodyPr/>
          <a:lstStyle/>
          <a:p>
            <a:pPr eaLnBrk="1" hangingPunct="1">
              <a:buFont typeface="Wingdings" pitchFamily="2" charset="2"/>
              <a:buChar char="v"/>
              <a:defRPr/>
            </a:pPr>
            <a:r>
              <a:rPr lang="el-GR" sz="2000" b="1" dirty="0" smtClean="0">
                <a:solidFill>
                  <a:srgbClr val="004C82"/>
                </a:solidFill>
              </a:rPr>
              <a:t>Τα αμινοξέα της τροφής διασπώνται </a:t>
            </a:r>
            <a:r>
              <a:rPr lang="el-GR" sz="2000" dirty="0" smtClean="0">
                <a:solidFill>
                  <a:srgbClr val="004C82"/>
                </a:solidFill>
              </a:rPr>
              <a:t>στα αμινοξέα από τα οποία αποτελούνται και σε αμμωνία από τη μικροχλωρίδα της μεγάλης κοιλίας</a:t>
            </a:r>
            <a:endParaRPr lang="en-GB" sz="2000" dirty="0" smtClean="0">
              <a:solidFill>
                <a:srgbClr val="004C82"/>
              </a:solidFill>
            </a:endParaRPr>
          </a:p>
          <a:p>
            <a:pPr eaLnBrk="1" hangingPunct="1">
              <a:buFont typeface="Wingdings" pitchFamily="2" charset="2"/>
              <a:buChar char="v"/>
              <a:defRPr/>
            </a:pPr>
            <a:r>
              <a:rPr lang="el-GR" sz="2000" dirty="0" smtClean="0">
                <a:solidFill>
                  <a:srgbClr val="004C82"/>
                </a:solidFill>
              </a:rPr>
              <a:t>Τα αμινοξέα αυτά μετασχηματίζονται για να σχηματίσουν τα </a:t>
            </a:r>
            <a:r>
              <a:rPr lang="el-GR" sz="2000" b="1" dirty="0" smtClean="0">
                <a:solidFill>
                  <a:srgbClr val="004C82"/>
                </a:solidFill>
              </a:rPr>
              <a:t>αμινοξέα</a:t>
            </a:r>
            <a:r>
              <a:rPr lang="el-GR" sz="2000" dirty="0" smtClean="0">
                <a:solidFill>
                  <a:srgbClr val="004C82"/>
                </a:solidFill>
              </a:rPr>
              <a:t> που χρειάζονται οι μικροοργανισμοί (βακτήρια και πρωτόζωα) για την ανάπτυξη και τον πολλαπλασιασμό τους.</a:t>
            </a:r>
            <a:endParaRPr lang="en-GB" sz="2000" dirty="0" smtClean="0">
              <a:solidFill>
                <a:srgbClr val="004C82"/>
              </a:solidFill>
            </a:endParaRPr>
          </a:p>
          <a:p>
            <a:pPr eaLnBrk="1" hangingPunct="1">
              <a:buFont typeface="Wingdings" pitchFamily="2" charset="2"/>
              <a:buChar char="v"/>
              <a:defRPr/>
            </a:pPr>
            <a:r>
              <a:rPr lang="el-GR" sz="2000" dirty="0" smtClean="0">
                <a:solidFill>
                  <a:srgbClr val="004C82"/>
                </a:solidFill>
              </a:rPr>
              <a:t>Αυτά είναι επίσης τα αμινοξέα που απαιτούνται και από το ζώο (υψηλής βιολογικής αξίας)</a:t>
            </a:r>
            <a:endParaRPr lang="es-ES_tradnl" sz="2400" dirty="0" smtClean="0"/>
          </a:p>
          <a:p>
            <a:pPr eaLnBrk="1" hangingPunct="1">
              <a:buFont typeface="Wingdings" pitchFamily="2" charset="2"/>
              <a:buChar char="v"/>
              <a:defRPr/>
            </a:pPr>
            <a:r>
              <a:rPr lang="el-GR" sz="2000" dirty="0" smtClean="0">
                <a:solidFill>
                  <a:schemeClr val="accent4">
                    <a:lumMod val="65000"/>
                    <a:lumOff val="35000"/>
                  </a:schemeClr>
                </a:solidFill>
              </a:rPr>
              <a:t>Η μικροχλωρίδα της Μ.Κ. μπορεί να μετατρέψει τις μη πρωτεϊνικές αζωτούχες ουσίες </a:t>
            </a:r>
            <a:r>
              <a:rPr lang="en-GB" sz="2000" dirty="0" smtClean="0">
                <a:solidFill>
                  <a:schemeClr val="accent4">
                    <a:lumMod val="65000"/>
                    <a:lumOff val="35000"/>
                  </a:schemeClr>
                </a:solidFill>
              </a:rPr>
              <a:t>(NPN - urea) </a:t>
            </a:r>
            <a:r>
              <a:rPr lang="el-GR" sz="2000" dirty="0" smtClean="0">
                <a:solidFill>
                  <a:schemeClr val="accent4">
                    <a:lumMod val="65000"/>
                    <a:lumOff val="35000"/>
                  </a:schemeClr>
                </a:solidFill>
              </a:rPr>
              <a:t>σε αμινοξέα και στη συνέχεια σε πρωτεΐνες. </a:t>
            </a:r>
            <a:r>
              <a:rPr lang="en-GB" sz="2000" dirty="0" smtClean="0">
                <a:solidFill>
                  <a:schemeClr val="accent4">
                    <a:lumMod val="65000"/>
                    <a:lumOff val="35000"/>
                  </a:schemeClr>
                </a:solidFill>
              </a:rPr>
              <a:t> </a:t>
            </a:r>
          </a:p>
          <a:p>
            <a:pPr eaLnBrk="1" hangingPunct="1">
              <a:buFont typeface="Wingdings" pitchFamily="2" charset="2"/>
              <a:buChar char="v"/>
              <a:defRPr/>
            </a:pPr>
            <a:r>
              <a:rPr lang="el-GR" sz="2000" b="1" dirty="0" smtClean="0">
                <a:solidFill>
                  <a:schemeClr val="accent4">
                    <a:lumMod val="65000"/>
                    <a:lumOff val="35000"/>
                  </a:schemeClr>
                </a:solidFill>
              </a:rPr>
              <a:t>Η Ουρία</a:t>
            </a:r>
            <a:r>
              <a:rPr lang="en-GB" sz="2000" dirty="0" smtClean="0">
                <a:solidFill>
                  <a:schemeClr val="accent4">
                    <a:lumMod val="65000"/>
                    <a:lumOff val="35000"/>
                  </a:schemeClr>
                </a:solidFill>
              </a:rPr>
              <a:t> </a:t>
            </a:r>
            <a:r>
              <a:rPr lang="el-GR" sz="2000" dirty="0" smtClean="0">
                <a:solidFill>
                  <a:schemeClr val="accent4">
                    <a:lumMod val="65000"/>
                    <a:lumOff val="35000"/>
                  </a:schemeClr>
                </a:solidFill>
              </a:rPr>
              <a:t>μετά την είσοδό της στη Μ.Κ. (μέσω του αίματος ή του σάλιου), μετατρέπεται σε αμμωνία και σε διοξείδιο του άνθρακα από τις </a:t>
            </a:r>
            <a:r>
              <a:rPr lang="el-GR" sz="2000" dirty="0" err="1" smtClean="0">
                <a:solidFill>
                  <a:schemeClr val="accent4">
                    <a:lumMod val="65000"/>
                    <a:lumOff val="35000"/>
                  </a:schemeClr>
                </a:solidFill>
              </a:rPr>
              <a:t>βακτηριακές</a:t>
            </a:r>
            <a:r>
              <a:rPr lang="el-GR" sz="2000" dirty="0" smtClean="0">
                <a:solidFill>
                  <a:schemeClr val="accent4">
                    <a:lumMod val="65000"/>
                    <a:lumOff val="35000"/>
                  </a:schemeClr>
                </a:solidFill>
              </a:rPr>
              <a:t> </a:t>
            </a:r>
            <a:r>
              <a:rPr lang="el-GR" sz="2000" dirty="0" err="1" smtClean="0">
                <a:solidFill>
                  <a:schemeClr val="accent4">
                    <a:lumMod val="65000"/>
                    <a:lumOff val="35000"/>
                  </a:schemeClr>
                </a:solidFill>
              </a:rPr>
              <a:t>ουρεάσες</a:t>
            </a:r>
            <a:r>
              <a:rPr lang="el-GR" sz="2000" dirty="0" smtClean="0">
                <a:solidFill>
                  <a:schemeClr val="accent4">
                    <a:lumMod val="65000"/>
                    <a:lumOff val="35000"/>
                  </a:schemeClr>
                </a:solidFill>
              </a:rPr>
              <a:t>. Η </a:t>
            </a:r>
            <a:r>
              <a:rPr lang="el-GR" sz="2000" b="1" dirty="0" smtClean="0">
                <a:solidFill>
                  <a:schemeClr val="accent4">
                    <a:lumMod val="65000"/>
                    <a:lumOff val="35000"/>
                  </a:schemeClr>
                </a:solidFill>
              </a:rPr>
              <a:t>Αμμωνία</a:t>
            </a:r>
            <a:r>
              <a:rPr lang="el-GR" sz="2000" dirty="0" smtClean="0">
                <a:solidFill>
                  <a:schemeClr val="accent4">
                    <a:lumMod val="65000"/>
                    <a:lumOff val="35000"/>
                  </a:schemeClr>
                </a:solidFill>
              </a:rPr>
              <a:t> χρησιμοποιείται στη συνέχεια από τα βακτήρια για τη σύνθεση των </a:t>
            </a:r>
            <a:r>
              <a:rPr lang="el-GR" sz="2000" b="1" dirty="0" smtClean="0">
                <a:solidFill>
                  <a:schemeClr val="accent4">
                    <a:lumMod val="65000"/>
                    <a:lumOff val="35000"/>
                  </a:schemeClr>
                </a:solidFill>
              </a:rPr>
              <a:t>αμινοξέων. </a:t>
            </a:r>
            <a:endParaRPr lang="es-ES" sz="2000" dirty="0">
              <a:solidFill>
                <a:schemeClr val="accent4">
                  <a:lumMod val="65000"/>
                  <a:lumOff val="35000"/>
                </a:schemeClr>
              </a:solidFill>
            </a:endParaRPr>
          </a:p>
          <a:p>
            <a:pPr eaLnBrk="1" hangingPunct="1">
              <a:defRPr/>
            </a:pP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noGrp="1"/>
          </p:cNvSpPr>
          <p:nvPr>
            <p:ph type="title"/>
          </p:nvPr>
        </p:nvSpPr>
        <p:spPr/>
        <p:txBody>
          <a:bodyPr/>
          <a:lstStyle/>
          <a:p>
            <a:pPr eaLnBrk="1" hangingPunct="1"/>
            <a:endParaRPr lang="en-US" smtClean="0"/>
          </a:p>
        </p:txBody>
      </p:sp>
      <p:sp>
        <p:nvSpPr>
          <p:cNvPr id="32770" name="2 Marcador de contenido"/>
          <p:cNvSpPr>
            <a:spLocks noGrp="1"/>
          </p:cNvSpPr>
          <p:nvPr>
            <p:ph idx="1"/>
          </p:nvPr>
        </p:nvSpPr>
        <p:spPr/>
        <p:txBody>
          <a:bodyPr/>
          <a:lstStyle/>
          <a:p>
            <a:pPr eaLnBrk="1" hangingPunct="1"/>
            <a:endParaRPr lang="en-US" smtClean="0"/>
          </a:p>
        </p:txBody>
      </p:sp>
      <p:pic>
        <p:nvPicPr>
          <p:cNvPr id="32771" name="Picture 2" descr="305491-00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l-GR" b="1" dirty="0" smtClean="0">
                <a:solidFill>
                  <a:schemeClr val="tx2">
                    <a:lumMod val="65000"/>
                    <a:lumOff val="35000"/>
                  </a:schemeClr>
                </a:solidFill>
              </a:rPr>
              <a:t>Συμπεράσματα</a:t>
            </a:r>
            <a:endParaRPr lang="es-ES" b="1" dirty="0">
              <a:solidFill>
                <a:schemeClr val="tx2">
                  <a:lumMod val="65000"/>
                  <a:lumOff val="35000"/>
                </a:schemeClr>
              </a:solidFill>
            </a:endParaRPr>
          </a:p>
        </p:txBody>
      </p:sp>
      <p:sp>
        <p:nvSpPr>
          <p:cNvPr id="33794" name="2 Marcador de contenido"/>
          <p:cNvSpPr>
            <a:spLocks noGrp="1"/>
          </p:cNvSpPr>
          <p:nvPr>
            <p:ph idx="1"/>
          </p:nvPr>
        </p:nvSpPr>
        <p:spPr>
          <a:xfrm>
            <a:off x="714375" y="1714500"/>
            <a:ext cx="8229600" cy="3929063"/>
          </a:xfrm>
          <a:solidFill>
            <a:srgbClr val="004C82"/>
          </a:solidFill>
        </p:spPr>
        <p:txBody>
          <a:bodyPr/>
          <a:lstStyle/>
          <a:p>
            <a:pPr eaLnBrk="1" hangingPunct="1">
              <a:buFont typeface="Wingdings" pitchFamily="2" charset="2"/>
              <a:buChar char="Ø"/>
            </a:pPr>
            <a:r>
              <a:rPr lang="el-GR" sz="2800" dirty="0" smtClean="0">
                <a:solidFill>
                  <a:schemeClr val="bg1"/>
                </a:solidFill>
              </a:rPr>
              <a:t>Η σωστή λειτουργία της μικροχλωρίδας της Μ.Κ., σε σχέση με την ποιοτική και την ποσοτική της σύνθεση, είναι απαραίτητα στοιχεία για την διατροφή των μηρυκαστικών</a:t>
            </a:r>
            <a:r>
              <a:rPr lang="en-GB" sz="2800" dirty="0" smtClean="0">
                <a:solidFill>
                  <a:schemeClr val="bg1"/>
                </a:solidFill>
              </a:rPr>
              <a:t>. </a:t>
            </a:r>
          </a:p>
          <a:p>
            <a:pPr eaLnBrk="1" hangingPunct="1">
              <a:buFont typeface="Wingdings" pitchFamily="2" charset="2"/>
              <a:buChar char="Ø"/>
            </a:pPr>
            <a:r>
              <a:rPr lang="el-GR" sz="2800" dirty="0" smtClean="0">
                <a:solidFill>
                  <a:schemeClr val="bg1"/>
                </a:solidFill>
              </a:rPr>
              <a:t>Σε περίπτωση διαταραχών, η διατροφή του ζώου αλλάζει και οδηγεί σε μεταβολή του δείκτη μετατρεψιμότητας της τροφής </a:t>
            </a:r>
            <a:r>
              <a:rPr lang="en-GB" sz="2800" dirty="0" smtClean="0">
                <a:solidFill>
                  <a:schemeClr val="bg1"/>
                </a:solidFill>
              </a:rPr>
              <a:t>(FCR) </a:t>
            </a:r>
            <a:r>
              <a:rPr lang="el-GR" sz="2800" dirty="0" smtClean="0">
                <a:solidFill>
                  <a:schemeClr val="bg1"/>
                </a:solidFill>
              </a:rPr>
              <a:t>και σε μείωση της παραγωγικότητας</a:t>
            </a:r>
            <a:endParaRPr lang="es-ES" sz="2800"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a:xfrm>
            <a:off x="827088" y="764704"/>
            <a:ext cx="8002587" cy="5617046"/>
          </a:xfrm>
        </p:spPr>
        <p:txBody>
          <a:bodyPr/>
          <a:lstStyle/>
          <a:p>
            <a:pPr eaLnBrk="1" hangingPunct="1">
              <a:lnSpc>
                <a:spcPct val="90000"/>
              </a:lnSpc>
              <a:buFontTx/>
              <a:buNone/>
            </a:pPr>
            <a:r>
              <a:rPr lang="el-GR" sz="2400" b="1" dirty="0">
                <a:solidFill>
                  <a:schemeClr val="bg2"/>
                </a:solidFill>
              </a:rPr>
              <a:t>Το </a:t>
            </a:r>
            <a:r>
              <a:rPr lang="es-ES_tradnl" sz="2400" b="1" dirty="0" smtClean="0">
                <a:solidFill>
                  <a:srgbClr val="008000"/>
                </a:solidFill>
              </a:rPr>
              <a:t>Boviestimul</a:t>
            </a:r>
            <a:r>
              <a:rPr lang="es-ES_tradnl" sz="2400" dirty="0" smtClean="0"/>
              <a:t> </a:t>
            </a:r>
            <a:r>
              <a:rPr lang="el-GR" sz="2400" b="1" dirty="0" smtClean="0">
                <a:solidFill>
                  <a:schemeClr val="bg2"/>
                </a:solidFill>
              </a:rPr>
              <a:t>είναι μία </a:t>
            </a:r>
            <a:r>
              <a:rPr lang="el-GR" sz="2400" b="1" dirty="0" err="1" smtClean="0">
                <a:solidFill>
                  <a:schemeClr val="bg2"/>
                </a:solidFill>
              </a:rPr>
              <a:t>υδατοδιαλυτή</a:t>
            </a:r>
            <a:r>
              <a:rPr lang="el-GR" sz="2400" b="1" dirty="0" smtClean="0">
                <a:solidFill>
                  <a:schemeClr val="bg2"/>
                </a:solidFill>
              </a:rPr>
              <a:t> σκόνη οποία έχει σχεδιαστεί ειδικά για τη διευκόλυνση της πεπτικής λειτουργίας στα μηρυκαστικά. </a:t>
            </a:r>
            <a:endParaRPr lang="el-GR" sz="2400" dirty="0" smtClean="0">
              <a:solidFill>
                <a:schemeClr val="bg2"/>
              </a:solidFill>
            </a:endParaRPr>
          </a:p>
          <a:p>
            <a:pPr eaLnBrk="1" hangingPunct="1">
              <a:lnSpc>
                <a:spcPct val="90000"/>
              </a:lnSpc>
              <a:buFontTx/>
              <a:buNone/>
            </a:pPr>
            <a:endParaRPr lang="el-GR" sz="2400" dirty="0" smtClean="0">
              <a:solidFill>
                <a:schemeClr val="bg2"/>
              </a:solidFill>
            </a:endParaRPr>
          </a:p>
          <a:p>
            <a:pPr eaLnBrk="1" hangingPunct="1">
              <a:lnSpc>
                <a:spcPct val="90000"/>
              </a:lnSpc>
              <a:buFontTx/>
              <a:buNone/>
            </a:pPr>
            <a:endParaRPr lang="es-ES_tradnl" sz="2400" dirty="0" smtClean="0"/>
          </a:p>
          <a:p>
            <a:pPr eaLnBrk="1" hangingPunct="1">
              <a:lnSpc>
                <a:spcPct val="90000"/>
              </a:lnSpc>
              <a:buFontTx/>
              <a:buNone/>
            </a:pPr>
            <a:endParaRPr lang="es-ES_tradnl" sz="2400" dirty="0" smtClean="0"/>
          </a:p>
          <a:p>
            <a:pPr eaLnBrk="1" hangingPunct="1">
              <a:lnSpc>
                <a:spcPct val="90000"/>
              </a:lnSpc>
              <a:buFontTx/>
              <a:buNone/>
            </a:pPr>
            <a:endParaRPr lang="en-GB" sz="2400" dirty="0" smtClean="0">
              <a:solidFill>
                <a:schemeClr val="bg2"/>
              </a:solidFill>
            </a:endParaRPr>
          </a:p>
          <a:p>
            <a:pPr eaLnBrk="1" hangingPunct="1">
              <a:lnSpc>
                <a:spcPct val="90000"/>
              </a:lnSpc>
              <a:buFontTx/>
              <a:buNone/>
            </a:pPr>
            <a:endParaRPr lang="en-GB" sz="2400" dirty="0" smtClean="0">
              <a:solidFill>
                <a:schemeClr val="bg2"/>
              </a:solidFill>
            </a:endParaRPr>
          </a:p>
          <a:p>
            <a:pPr eaLnBrk="1" hangingPunct="1">
              <a:lnSpc>
                <a:spcPct val="90000"/>
              </a:lnSpc>
              <a:buFontTx/>
              <a:buNone/>
            </a:pPr>
            <a:endParaRPr lang="el-GR" sz="2400" dirty="0" smtClean="0">
              <a:solidFill>
                <a:schemeClr val="bg2"/>
              </a:solidFill>
            </a:endParaRPr>
          </a:p>
          <a:p>
            <a:pPr eaLnBrk="1" hangingPunct="1">
              <a:lnSpc>
                <a:spcPct val="90000"/>
              </a:lnSpc>
              <a:buFontTx/>
              <a:buNone/>
            </a:pPr>
            <a:r>
              <a:rPr lang="el-GR" sz="2400" dirty="0" smtClean="0">
                <a:solidFill>
                  <a:schemeClr val="bg2"/>
                </a:solidFill>
              </a:rPr>
              <a:t>Αποτελείται από </a:t>
            </a:r>
            <a:r>
              <a:rPr lang="el-GR" sz="2400" b="1" dirty="0" smtClean="0">
                <a:solidFill>
                  <a:schemeClr val="bg2"/>
                </a:solidFill>
              </a:rPr>
              <a:t>ζωντανούς, αφυδατωμένους μικροοργανισμούς της Μ.Κ., </a:t>
            </a:r>
            <a:r>
              <a:rPr lang="el-GR" sz="2400" dirty="0" smtClean="0">
                <a:solidFill>
                  <a:schemeClr val="bg2"/>
                </a:solidFill>
              </a:rPr>
              <a:t>που συνεχίζουν τον βιολογικό τους κύκλο κάτω από </a:t>
            </a:r>
            <a:r>
              <a:rPr lang="el-GR" sz="2400" dirty="0">
                <a:solidFill>
                  <a:schemeClr val="bg2"/>
                </a:solidFill>
              </a:rPr>
              <a:t>κ</a:t>
            </a:r>
            <a:r>
              <a:rPr lang="el-GR" sz="2400" dirty="0" smtClean="0">
                <a:solidFill>
                  <a:schemeClr val="bg2"/>
                </a:solidFill>
              </a:rPr>
              <a:t>ατάλληλες συνθήκες περιβάλλοντος, σε συνδυασμό με </a:t>
            </a:r>
            <a:r>
              <a:rPr lang="el-GR" sz="2400" b="1" dirty="0" smtClean="0">
                <a:solidFill>
                  <a:schemeClr val="bg2"/>
                </a:solidFill>
              </a:rPr>
              <a:t>υποστρώματα</a:t>
            </a:r>
            <a:r>
              <a:rPr lang="el-GR" sz="2400" dirty="0" smtClean="0">
                <a:solidFill>
                  <a:schemeClr val="bg2"/>
                </a:solidFill>
              </a:rPr>
              <a:t>, </a:t>
            </a:r>
            <a:r>
              <a:rPr lang="el-GR" sz="2400" b="1" dirty="0">
                <a:solidFill>
                  <a:schemeClr val="bg2"/>
                </a:solidFill>
              </a:rPr>
              <a:t>συμπαράγοντες</a:t>
            </a:r>
            <a:r>
              <a:rPr lang="el-GR" sz="2400" dirty="0" smtClean="0">
                <a:solidFill>
                  <a:schemeClr val="bg2"/>
                </a:solidFill>
              </a:rPr>
              <a:t> και </a:t>
            </a:r>
            <a:r>
              <a:rPr lang="en-GB" sz="2400" dirty="0" smtClean="0">
                <a:solidFill>
                  <a:schemeClr val="bg2"/>
                </a:solidFill>
              </a:rPr>
              <a:t> </a:t>
            </a:r>
            <a:r>
              <a:rPr lang="el-GR" sz="2400" b="1" dirty="0" smtClean="0">
                <a:solidFill>
                  <a:schemeClr val="bg2"/>
                </a:solidFill>
              </a:rPr>
              <a:t>ρυθμιστικούς παράγοντες</a:t>
            </a:r>
            <a:r>
              <a:rPr lang="en-GB" sz="2400" dirty="0" smtClean="0">
                <a:solidFill>
                  <a:schemeClr val="bg2"/>
                </a:solidFill>
              </a:rPr>
              <a:t>, </a:t>
            </a:r>
            <a:r>
              <a:rPr lang="el-GR" sz="2400" dirty="0" smtClean="0">
                <a:solidFill>
                  <a:schemeClr val="bg2"/>
                </a:solidFill>
              </a:rPr>
              <a:t>που διευκολύνουν την εγκατάσταση και την ανάπτυξη των   μικροοργανισμών αυτών στην Μ.Κ.</a:t>
            </a:r>
            <a:r>
              <a:rPr lang="es-ES" dirty="0" smtClean="0">
                <a:solidFill>
                  <a:schemeClr val="bg2"/>
                </a:solidFill>
              </a:rPr>
              <a:t> </a:t>
            </a:r>
            <a:endParaRPr lang="es-ES_tradnl" sz="2400" dirty="0" smtClean="0">
              <a:solidFill>
                <a:schemeClr val="bg2"/>
              </a:solidFill>
            </a:endParaRPr>
          </a:p>
        </p:txBody>
      </p:sp>
      <p:pic>
        <p:nvPicPr>
          <p:cNvPr id="34818" name="Picture 4" descr="Boviestimul 1kg foto peque"/>
          <p:cNvPicPr>
            <a:picLocks noGrp="1" noChangeAspect="1" noChangeArrowheads="1"/>
          </p:cNvPicPr>
          <p:nvPr>
            <p:ph type="title"/>
          </p:nvPr>
        </p:nvPicPr>
        <p:blipFill>
          <a:blip r:embed="rId2" cstate="print"/>
          <a:srcRect/>
          <a:stretch>
            <a:fillRect/>
          </a:stretch>
        </p:blipFill>
        <p:spPr>
          <a:xfrm>
            <a:off x="3131840" y="1916832"/>
            <a:ext cx="2305050" cy="2305050"/>
          </a:xfrm>
        </p:spPr>
      </p:pic>
      <p:sp>
        <p:nvSpPr>
          <p:cNvPr id="34819"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flipH="1" flipV="1">
            <a:off x="6994525" y="0"/>
            <a:ext cx="184150" cy="198438"/>
          </a:xfrm>
          <a:prstGeom prst="rect">
            <a:avLst/>
          </a:prstGeom>
          <a:noFill/>
          <a:ln w="9525">
            <a:noFill/>
            <a:miter lim="800000"/>
            <a:headEnd/>
            <a:tailEnd/>
          </a:ln>
        </p:spPr>
        <p:txBody>
          <a:bodyPr rot="10800000">
            <a:spAutoFit/>
          </a:bodyPr>
          <a:lstStyle/>
          <a:p>
            <a:pPr eaLnBrk="0" hangingPunct="0">
              <a:lnSpc>
                <a:spcPct val="50000"/>
              </a:lnSpc>
              <a:spcBef>
                <a:spcPct val="50000"/>
              </a:spcBef>
            </a:pPr>
            <a:endParaRPr lang="en-US" sz="1400">
              <a:latin typeface="Humnst777 BT"/>
            </a:endParaRPr>
          </a:p>
        </p:txBody>
      </p:sp>
      <p:sp>
        <p:nvSpPr>
          <p:cNvPr id="35842" name="Text Box 3"/>
          <p:cNvSpPr txBox="1">
            <a:spLocks noChangeArrowheads="1"/>
          </p:cNvSpPr>
          <p:nvPr/>
        </p:nvSpPr>
        <p:spPr bwMode="auto">
          <a:xfrm>
            <a:off x="755650" y="1484313"/>
            <a:ext cx="7921625" cy="4745915"/>
          </a:xfrm>
          <a:prstGeom prst="rect">
            <a:avLst/>
          </a:prstGeom>
          <a:solidFill>
            <a:schemeClr val="bg1"/>
          </a:solidFill>
          <a:ln w="28575">
            <a:noFill/>
            <a:miter lim="800000"/>
            <a:headEnd/>
            <a:tailEnd/>
          </a:ln>
        </p:spPr>
        <p:txBody>
          <a:bodyPr>
            <a:spAutoFit/>
          </a:bodyPr>
          <a:lstStyle/>
          <a:p>
            <a:pPr eaLnBrk="0" hangingPunct="0">
              <a:lnSpc>
                <a:spcPct val="130000"/>
              </a:lnSpc>
            </a:pPr>
            <a:r>
              <a:rPr lang="el-GR" sz="2800" b="1" u="sng" dirty="0" smtClean="0">
                <a:solidFill>
                  <a:srgbClr val="004C82"/>
                </a:solidFill>
              </a:rPr>
              <a:t>ΣΥΝΘΕΣΗ</a:t>
            </a:r>
            <a:endParaRPr lang="es-ES" sz="2800" b="1" u="sng" dirty="0">
              <a:solidFill>
                <a:srgbClr val="004C82"/>
              </a:solidFill>
            </a:endParaRPr>
          </a:p>
          <a:p>
            <a:pPr eaLnBrk="0" hangingPunct="0">
              <a:lnSpc>
                <a:spcPct val="130000"/>
              </a:lnSpc>
            </a:pPr>
            <a:endParaRPr lang="es-ES" sz="2000" dirty="0">
              <a:solidFill>
                <a:srgbClr val="004C82"/>
              </a:solidFill>
            </a:endParaRPr>
          </a:p>
          <a:p>
            <a:pPr eaLnBrk="0" hangingPunct="0"/>
            <a:r>
              <a:rPr lang="en-GB" sz="2000" i="1" dirty="0">
                <a:solidFill>
                  <a:schemeClr val="bg2"/>
                </a:solidFill>
              </a:rPr>
              <a:t>Saccharomyces cerevisiae				</a:t>
            </a:r>
            <a:r>
              <a:rPr lang="en-GB" sz="2000" dirty="0">
                <a:solidFill>
                  <a:schemeClr val="bg2"/>
                </a:solidFill>
              </a:rPr>
              <a:t>4 x 10</a:t>
            </a:r>
            <a:r>
              <a:rPr lang="en-GB" sz="2000" baseline="30000" dirty="0">
                <a:solidFill>
                  <a:schemeClr val="bg2"/>
                </a:solidFill>
              </a:rPr>
              <a:t>11</a:t>
            </a:r>
            <a:r>
              <a:rPr lang="en-GB" sz="2000" dirty="0">
                <a:solidFill>
                  <a:schemeClr val="bg2"/>
                </a:solidFill>
              </a:rPr>
              <a:t> </a:t>
            </a:r>
            <a:r>
              <a:rPr lang="en-GB" sz="2000" dirty="0" smtClean="0">
                <a:solidFill>
                  <a:schemeClr val="bg2"/>
                </a:solidFill>
              </a:rPr>
              <a:t>CFU</a:t>
            </a:r>
            <a:r>
              <a:rPr lang="el-GR" sz="2000" dirty="0" smtClean="0">
                <a:solidFill>
                  <a:schemeClr val="bg2"/>
                </a:solidFill>
              </a:rPr>
              <a:t> (</a:t>
            </a:r>
            <a:r>
              <a:rPr lang="en-US" sz="2000" dirty="0" smtClean="0">
                <a:solidFill>
                  <a:schemeClr val="bg2"/>
                </a:solidFill>
              </a:rPr>
              <a:t>colony forming units)</a:t>
            </a:r>
            <a:r>
              <a:rPr lang="en-GB" sz="2000" dirty="0" smtClean="0">
                <a:solidFill>
                  <a:schemeClr val="bg2"/>
                </a:solidFill>
              </a:rPr>
              <a:t>/Kg</a:t>
            </a:r>
            <a:endParaRPr lang="en-GB" sz="2000" dirty="0">
              <a:solidFill>
                <a:schemeClr val="bg2"/>
              </a:solidFill>
            </a:endParaRPr>
          </a:p>
          <a:p>
            <a:pPr eaLnBrk="0" hangingPunct="0"/>
            <a:r>
              <a:rPr lang="en-GB" sz="2000" dirty="0" smtClean="0">
                <a:solidFill>
                  <a:schemeClr val="bg2"/>
                </a:solidFill>
              </a:rPr>
              <a:t>D,L-</a:t>
            </a:r>
            <a:r>
              <a:rPr lang="el-GR" sz="2000" dirty="0" smtClean="0">
                <a:solidFill>
                  <a:schemeClr val="bg2"/>
                </a:solidFill>
              </a:rPr>
              <a:t>Μεθειονίνη</a:t>
            </a:r>
            <a:r>
              <a:rPr lang="en-GB" sz="2000" dirty="0">
                <a:solidFill>
                  <a:schemeClr val="bg2"/>
                </a:solidFill>
              </a:rPr>
              <a:t>						30 g/Kg</a:t>
            </a:r>
          </a:p>
          <a:p>
            <a:pPr eaLnBrk="0" hangingPunct="0"/>
            <a:r>
              <a:rPr lang="en-GB" sz="2000" dirty="0" smtClean="0">
                <a:solidFill>
                  <a:schemeClr val="bg2"/>
                </a:solidFill>
              </a:rPr>
              <a:t>L-</a:t>
            </a:r>
            <a:r>
              <a:rPr lang="el-GR" sz="2000" dirty="0" smtClean="0">
                <a:solidFill>
                  <a:schemeClr val="bg2"/>
                </a:solidFill>
              </a:rPr>
              <a:t>Λυσίνη</a:t>
            </a:r>
            <a:r>
              <a:rPr lang="en-GB" sz="2000" dirty="0">
                <a:solidFill>
                  <a:schemeClr val="bg2"/>
                </a:solidFill>
              </a:rPr>
              <a:t>						5 g/Kg</a:t>
            </a:r>
          </a:p>
          <a:p>
            <a:pPr eaLnBrk="0" hangingPunct="0"/>
            <a:r>
              <a:rPr lang="el-GR" sz="2000" dirty="0" smtClean="0">
                <a:solidFill>
                  <a:schemeClr val="bg2"/>
                </a:solidFill>
              </a:rPr>
              <a:t>Κοβάλτιο</a:t>
            </a:r>
            <a:r>
              <a:rPr lang="en-GB" sz="2000" dirty="0" smtClean="0">
                <a:solidFill>
                  <a:schemeClr val="bg2"/>
                </a:solidFill>
              </a:rPr>
              <a:t> (</a:t>
            </a:r>
            <a:r>
              <a:rPr lang="el-GR" sz="2000" dirty="0" smtClean="0">
                <a:solidFill>
                  <a:schemeClr val="bg2"/>
                </a:solidFill>
              </a:rPr>
              <a:t>επταένυδρο θειικό Κοβάλτιο</a:t>
            </a:r>
            <a:r>
              <a:rPr lang="en-GB" sz="2000" dirty="0" smtClean="0">
                <a:solidFill>
                  <a:schemeClr val="bg2"/>
                </a:solidFill>
              </a:rPr>
              <a:t>)</a:t>
            </a:r>
            <a:r>
              <a:rPr lang="en-GB" sz="2000" dirty="0">
                <a:solidFill>
                  <a:schemeClr val="bg2"/>
                </a:solidFill>
              </a:rPr>
              <a:t>			525 mg/Kg</a:t>
            </a:r>
          </a:p>
          <a:p>
            <a:pPr eaLnBrk="0" hangingPunct="0"/>
            <a:r>
              <a:rPr lang="el-GR" sz="2000" dirty="0" smtClean="0">
                <a:solidFill>
                  <a:schemeClr val="bg2"/>
                </a:solidFill>
              </a:rPr>
              <a:t>Φωσφορικό δινάτριο</a:t>
            </a:r>
            <a:r>
              <a:rPr lang="en-GB" sz="2000" dirty="0">
                <a:solidFill>
                  <a:schemeClr val="bg2"/>
                </a:solidFill>
              </a:rPr>
              <a:t>					50 g/Kg</a:t>
            </a:r>
          </a:p>
          <a:p>
            <a:pPr eaLnBrk="0" hangingPunct="0"/>
            <a:r>
              <a:rPr lang="el-GR" sz="2000" dirty="0" smtClean="0">
                <a:solidFill>
                  <a:schemeClr val="bg2"/>
                </a:solidFill>
              </a:rPr>
              <a:t>Φωσφορικό μονοασβέστιο</a:t>
            </a:r>
            <a:r>
              <a:rPr lang="en-GB" sz="2000" dirty="0" smtClean="0">
                <a:solidFill>
                  <a:schemeClr val="bg2"/>
                </a:solidFill>
              </a:rPr>
              <a:t>(</a:t>
            </a:r>
            <a:r>
              <a:rPr lang="el-GR" sz="2000" dirty="0" smtClean="0">
                <a:solidFill>
                  <a:schemeClr val="bg2"/>
                </a:solidFill>
              </a:rPr>
              <a:t>ανόργανης προέλευσης</a:t>
            </a:r>
            <a:r>
              <a:rPr lang="en-GB" sz="2000" dirty="0" smtClean="0">
                <a:solidFill>
                  <a:schemeClr val="bg2"/>
                </a:solidFill>
              </a:rPr>
              <a:t>)</a:t>
            </a:r>
            <a:r>
              <a:rPr lang="en-GB" sz="2000" dirty="0">
                <a:solidFill>
                  <a:schemeClr val="bg2"/>
                </a:solidFill>
              </a:rPr>
              <a:t>	36,7 g/Kg</a:t>
            </a:r>
          </a:p>
          <a:p>
            <a:pPr eaLnBrk="0" hangingPunct="0"/>
            <a:r>
              <a:rPr lang="el-GR" sz="2000" dirty="0" smtClean="0">
                <a:solidFill>
                  <a:schemeClr val="bg2"/>
                </a:solidFill>
              </a:rPr>
              <a:t>Δεξτρόζη</a:t>
            </a:r>
            <a:r>
              <a:rPr lang="en-GB" sz="2000" dirty="0">
                <a:solidFill>
                  <a:schemeClr val="bg2"/>
                </a:solidFill>
              </a:rPr>
              <a:t>						85 g/Kg</a:t>
            </a:r>
          </a:p>
          <a:p>
            <a:pPr eaLnBrk="0" hangingPunct="0"/>
            <a:r>
              <a:rPr lang="el-GR" sz="2000" dirty="0" smtClean="0">
                <a:solidFill>
                  <a:schemeClr val="bg2"/>
                </a:solidFill>
              </a:rPr>
              <a:t>Καζεΐνη</a:t>
            </a:r>
            <a:r>
              <a:rPr lang="en-GB" sz="2000" dirty="0">
                <a:solidFill>
                  <a:schemeClr val="bg2"/>
                </a:solidFill>
              </a:rPr>
              <a:t>							150 g/Kg</a:t>
            </a:r>
          </a:p>
          <a:p>
            <a:pPr eaLnBrk="0" hangingPunct="0"/>
            <a:r>
              <a:rPr lang="el-GR" sz="2000" dirty="0" smtClean="0">
                <a:solidFill>
                  <a:schemeClr val="bg2"/>
                </a:solidFill>
              </a:rPr>
              <a:t>Μαγιά μπύρας</a:t>
            </a:r>
            <a:r>
              <a:rPr lang="en-GB" sz="2000" dirty="0">
                <a:solidFill>
                  <a:schemeClr val="bg2"/>
                </a:solidFill>
              </a:rPr>
              <a:t>						350 g/Kg</a:t>
            </a:r>
          </a:p>
          <a:p>
            <a:pPr eaLnBrk="0" hangingPunct="0"/>
            <a:r>
              <a:rPr lang="el-GR" sz="2000" dirty="0" smtClean="0">
                <a:solidFill>
                  <a:schemeClr val="bg2"/>
                </a:solidFill>
              </a:rPr>
              <a:t>Άμυλο</a:t>
            </a:r>
            <a:r>
              <a:rPr lang="en-GB" sz="2000" dirty="0" smtClean="0">
                <a:solidFill>
                  <a:schemeClr val="bg2"/>
                </a:solidFill>
              </a:rPr>
              <a:t> </a:t>
            </a:r>
            <a:r>
              <a:rPr lang="el-GR" sz="2000" dirty="0" smtClean="0">
                <a:solidFill>
                  <a:schemeClr val="bg2"/>
                </a:solidFill>
              </a:rPr>
              <a:t>έως το</a:t>
            </a:r>
            <a:r>
              <a:rPr lang="en-GB" sz="2000" dirty="0">
                <a:solidFill>
                  <a:schemeClr val="bg2"/>
                </a:solidFill>
              </a:rPr>
              <a:t>	 					1 Kg	</a:t>
            </a:r>
            <a:r>
              <a:rPr lang="en-GB" sz="2000" dirty="0">
                <a:solidFill>
                  <a:srgbClr val="004C82"/>
                </a:solidFill>
              </a:rPr>
              <a:t>						</a:t>
            </a:r>
            <a:endParaRPr lang="es-ES_tradnl" sz="2000" dirty="0">
              <a:solidFill>
                <a:srgbClr val="004C82"/>
              </a:solidFill>
            </a:endParaRPr>
          </a:p>
        </p:txBody>
      </p:sp>
      <p:sp>
        <p:nvSpPr>
          <p:cNvPr id="35843" name="Text Box 4"/>
          <p:cNvSpPr txBox="1">
            <a:spLocks noChangeArrowheads="1"/>
          </p:cNvSpPr>
          <p:nvPr/>
        </p:nvSpPr>
        <p:spPr bwMode="auto">
          <a:xfrm>
            <a:off x="7812088" y="6491288"/>
            <a:ext cx="1331912" cy="304800"/>
          </a:xfrm>
          <a:prstGeom prst="rect">
            <a:avLst/>
          </a:prstGeom>
          <a:noFill/>
          <a:ln w="9525">
            <a:noFill/>
            <a:miter lim="800000"/>
            <a:headEnd/>
            <a:tailEnd/>
          </a:ln>
        </p:spPr>
        <p:txBody>
          <a:bodyPr>
            <a:spAutoFit/>
          </a:bodyPr>
          <a:lstStyle/>
          <a:p>
            <a:pPr>
              <a:spcBef>
                <a:spcPct val="50000"/>
              </a:spcBef>
            </a:pPr>
            <a:r>
              <a:rPr lang="es-ES_tradnl" sz="1400" b="1">
                <a:solidFill>
                  <a:srgbClr val="008000"/>
                </a:solidFill>
              </a:rPr>
              <a:t>Boviestimul</a:t>
            </a:r>
            <a:endParaRPr lang="es-ES" sz="1400" b="1">
              <a:solidFill>
                <a:srgbClr val="008000"/>
              </a:solidFill>
            </a:endParaRPr>
          </a:p>
        </p:txBody>
      </p:sp>
      <p:pic>
        <p:nvPicPr>
          <p:cNvPr id="35844" name="Picture 5" descr="Boviestimul 1kg foto peque"/>
          <p:cNvPicPr>
            <a:picLocks noChangeAspect="1" noChangeArrowheads="1"/>
          </p:cNvPicPr>
          <p:nvPr/>
        </p:nvPicPr>
        <p:blipFill>
          <a:blip r:embed="rId2" cstate="print"/>
          <a:srcRect/>
          <a:stretch>
            <a:fillRect/>
          </a:stretch>
        </p:blipFill>
        <p:spPr bwMode="auto">
          <a:xfrm>
            <a:off x="7164388" y="404813"/>
            <a:ext cx="1979612"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1243</TotalTime>
  <Words>1702</Words>
  <Application>Microsoft Office PowerPoint</Application>
  <PresentationFormat>Προβολή στην οθόνη (4:3)</PresentationFormat>
  <Paragraphs>225</Paragraphs>
  <Slides>34</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34</vt:i4>
      </vt:variant>
    </vt:vector>
  </HeadingPairs>
  <TitlesOfParts>
    <vt:vector size="39" baseType="lpstr">
      <vt:lpstr>default</vt:lpstr>
      <vt:lpstr>Photo Editor Photo</vt:lpstr>
      <vt:lpstr>Foto de Photo Editor</vt:lpstr>
      <vt:lpstr>Document</vt:lpstr>
      <vt:lpstr>MSPhotoEd.3</vt:lpstr>
      <vt:lpstr>Παρουσίαση του PowerPoint</vt:lpstr>
      <vt:lpstr>Παρουσίαση του PowerPoint</vt:lpstr>
      <vt:lpstr>Παρουσίαση του PowerPoint</vt:lpstr>
      <vt:lpstr>Μεταβολισμός Υ/Α στην Μ.Κ.</vt:lpstr>
      <vt:lpstr>Πρωτεϊνικός μεταβολισμός στα μηρυκαστικά</vt:lpstr>
      <vt:lpstr>Παρουσίαση του PowerPoint</vt:lpstr>
      <vt:lpstr>Συμπεράσματα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Λειτουργίες του Boviestimul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Πλεονεκτήματα του Boviestimul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INVESA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S.CAMPERO</dc:creator>
  <cp:lastModifiedBy>User</cp:lastModifiedBy>
  <cp:revision>131</cp:revision>
  <cp:lastPrinted>2013-05-14T09:22:56Z</cp:lastPrinted>
  <dcterms:created xsi:type="dcterms:W3CDTF">2007-01-09T09:35:09Z</dcterms:created>
  <dcterms:modified xsi:type="dcterms:W3CDTF">2015-03-10T11:02:44Z</dcterms:modified>
</cp:coreProperties>
</file>